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notesMasterIdLst>
    <p:notesMasterId r:id="rId24"/>
  </p:notesMasterIdLst>
  <p:sldIdLst>
    <p:sldId id="256" r:id="rId3"/>
    <p:sldId id="282" r:id="rId4"/>
    <p:sldId id="296" r:id="rId5"/>
    <p:sldId id="316" r:id="rId6"/>
    <p:sldId id="305" r:id="rId7"/>
    <p:sldId id="306" r:id="rId8"/>
    <p:sldId id="323" r:id="rId9"/>
    <p:sldId id="309" r:id="rId10"/>
    <p:sldId id="303" r:id="rId11"/>
    <p:sldId id="307" r:id="rId12"/>
    <p:sldId id="293" r:id="rId13"/>
    <p:sldId id="298" r:id="rId14"/>
    <p:sldId id="292" r:id="rId15"/>
    <p:sldId id="317" r:id="rId16"/>
    <p:sldId id="295" r:id="rId17"/>
    <p:sldId id="313" r:id="rId18"/>
    <p:sldId id="277" r:id="rId19"/>
    <p:sldId id="261" r:id="rId20"/>
    <p:sldId id="318" r:id="rId21"/>
    <p:sldId id="319" r:id="rId22"/>
    <p:sldId id="272" r:id="rId2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5CD"/>
    <a:srgbClr val="004B79"/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000"/>
  </p:normalViewPr>
  <p:slideViewPr>
    <p:cSldViewPr snapToGrid="0">
      <p:cViewPr varScale="1">
        <p:scale>
          <a:sx n="93" d="100"/>
          <a:sy n="93" d="100"/>
        </p:scale>
        <p:origin x="216" y="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6837-D62E-8E41-B88F-EC13E3A01522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77C9-05F6-3C47-A5EE-62E58B94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7F14691-41C7-8846-90E1-6C53B9B98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287B43D6-AAE4-CB4A-B121-EB4047A9F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800" dirty="0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800" dirty="0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800" dirty="0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7F37A518-C749-2242-B8E2-BE3B13632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92918F-AE12-8844-8039-BFFC1EE5D35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79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77C9-05F6-3C47-A5EE-62E58B948B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622BFEFB-AD08-BD4D-83FF-72434021A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679AC77C-41BA-5D4C-AA8C-A3844EC15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26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 – </a:t>
            </a:r>
            <a:r>
              <a:rPr lang="en-US" dirty="0" err="1"/>
              <a:t>bendrauniversitetinis</a:t>
            </a:r>
            <a:r>
              <a:rPr lang="en-US" dirty="0"/>
              <a:t> </a:t>
            </a:r>
            <a:r>
              <a:rPr lang="en-US" dirty="0" err="1"/>
              <a:t>dalykas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77C9-05F6-3C47-A5EE-62E58B948B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Laisvieji</a:t>
            </a:r>
            <a:r>
              <a:rPr lang="en-US" dirty="0"/>
              <a:t> </a:t>
            </a:r>
            <a:r>
              <a:rPr lang="en-US" dirty="0" err="1"/>
              <a:t>dalykai</a:t>
            </a:r>
            <a:r>
              <a:rPr lang="en-US" dirty="0"/>
              <a:t> – bet </a:t>
            </a:r>
            <a:r>
              <a:rPr lang="en-US" dirty="0" err="1"/>
              <a:t>kurie</a:t>
            </a:r>
            <a:r>
              <a:rPr lang="en-US" dirty="0"/>
              <a:t> VU </a:t>
            </a:r>
            <a:r>
              <a:rPr lang="en-US" dirty="0" err="1"/>
              <a:t>dėstomi</a:t>
            </a:r>
            <a:r>
              <a:rPr lang="en-US" dirty="0"/>
              <a:t> </a:t>
            </a:r>
            <a:r>
              <a:rPr lang="en-US" dirty="0" err="1"/>
              <a:t>dalykai</a:t>
            </a:r>
            <a:r>
              <a:rPr lang="en-US" dirty="0"/>
              <a:t>, </a:t>
            </a:r>
            <a:r>
              <a:rPr lang="en-US" dirty="0" err="1"/>
              <a:t>kurių</a:t>
            </a:r>
            <a:r>
              <a:rPr lang="en-US" dirty="0"/>
              <a:t> </a:t>
            </a:r>
            <a:r>
              <a:rPr lang="en-US" dirty="0" err="1"/>
              <a:t>išankstinius</a:t>
            </a:r>
            <a:r>
              <a:rPr lang="en-US" dirty="0"/>
              <a:t> </a:t>
            </a:r>
            <a:r>
              <a:rPr lang="en-US" dirty="0" err="1"/>
              <a:t>reikalavimus</a:t>
            </a:r>
            <a:r>
              <a:rPr lang="en-US" dirty="0"/>
              <a:t> </a:t>
            </a:r>
            <a:r>
              <a:rPr lang="en-US" dirty="0" err="1"/>
              <a:t>studentas</a:t>
            </a:r>
            <a:r>
              <a:rPr lang="en-US" dirty="0"/>
              <a:t> </a:t>
            </a:r>
            <a:r>
              <a:rPr lang="en-US" dirty="0" err="1"/>
              <a:t>atitinka</a:t>
            </a:r>
            <a:r>
              <a:rPr lang="en-US" dirty="0"/>
              <a:t>. </a:t>
            </a:r>
            <a:r>
              <a:rPr lang="en-US" dirty="0" err="1"/>
              <a:t>Kaip</a:t>
            </a:r>
            <a:r>
              <a:rPr lang="en-US" dirty="0"/>
              <a:t> </a:t>
            </a:r>
            <a:r>
              <a:rPr lang="en-US" dirty="0" err="1"/>
              <a:t>laisvą</a:t>
            </a:r>
            <a:r>
              <a:rPr lang="en-US" dirty="0"/>
              <a:t> </a:t>
            </a:r>
            <a:r>
              <a:rPr lang="en-US" dirty="0" err="1"/>
              <a:t>dalyką</a:t>
            </a:r>
            <a:r>
              <a:rPr lang="en-US" dirty="0"/>
              <a:t> </a:t>
            </a:r>
            <a:r>
              <a:rPr lang="en-US" dirty="0" err="1"/>
              <a:t>galima</a:t>
            </a:r>
            <a:r>
              <a:rPr lang="en-US" dirty="0"/>
              <a:t> </a:t>
            </a:r>
            <a:r>
              <a:rPr lang="en-US" dirty="0" err="1"/>
              <a:t>rinktis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daugiau</a:t>
            </a:r>
            <a:r>
              <a:rPr lang="en-US" dirty="0"/>
              <a:t> </a:t>
            </a:r>
            <a:r>
              <a:rPr lang="en-US" dirty="0" err="1"/>
              <a:t>dalykų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Skandinavistinių</a:t>
            </a:r>
            <a:r>
              <a:rPr lang="en-US" dirty="0"/>
              <a:t> (</a:t>
            </a:r>
            <a:r>
              <a:rPr lang="en-US" dirty="0" err="1"/>
              <a:t>studijų</a:t>
            </a:r>
            <a:r>
              <a:rPr lang="en-US" dirty="0"/>
              <a:t> </a:t>
            </a:r>
            <a:r>
              <a:rPr lang="en-US" dirty="0" err="1"/>
              <a:t>krypties</a:t>
            </a:r>
            <a:r>
              <a:rPr lang="en-US" dirty="0"/>
              <a:t>) </a:t>
            </a:r>
            <a:r>
              <a:rPr lang="en-US" dirty="0" err="1"/>
              <a:t>pasirenkamųjų</a:t>
            </a:r>
            <a:r>
              <a:rPr lang="en-US" dirty="0"/>
              <a:t> </a:t>
            </a:r>
            <a:r>
              <a:rPr lang="en-US" dirty="0" err="1"/>
              <a:t>sąrašo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77C9-05F6-3C47-A5EE-62E58B948B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20CD48A4-3E51-2944-A747-17960CB11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84581C67-B968-F04D-9A43-1A967DDA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797F3CD9-1DC5-2A48-95ED-0661A07B5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AD8DBF-3E6D-C844-AF49-7ABA62E1648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73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CFC25E45-C759-5544-B1BB-1AFE633CF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362B1971-B2E2-6D4E-AE09-B54DD0013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DBDF8C7F-65DF-7342-9EC3-B448D5D76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FBAF87-AB86-A448-BC61-CF60FE03730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68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DC6B7454-AFD2-2042-953E-69FE7D73B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7CE7DFC0-2AAF-D74C-BF0E-03A4C9F34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71FB1E6-BBCC-6B41-96D5-55003F46E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5A228D-722E-3348-BB50-E68ADCF9EDC2}" type="slidenum">
              <a:rPr lang="en-US" altLang="en-US">
                <a:latin typeface="Constantia" panose="02030602050306030303" pitchFamily="18" charset="0"/>
              </a:rPr>
              <a:pPr/>
              <a:t>13</a:t>
            </a:fld>
            <a:endParaRPr lang="en-US" altLang="en-US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3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8CD64E8-8308-B040-8292-C6EC67A4C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1791851F-CA9A-494E-88E5-E79DD8543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nstantia" panose="02030602050306030303" pitchFamily="18" charset="0"/>
                <a:ea typeface="ＭＳ Ｐゴシック" panose="020B0600070205080204" pitchFamily="34" charset="-128"/>
              </a:rPr>
              <a:t>Apie tai, kitoje paskaitoje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6DCC398-6B3F-814C-8D63-D0E2EA0C6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5D2A1D-CA54-7D40-A10C-179707F3C74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3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D913CAEA-3E4B-1B4E-BA75-908644A3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EE997FE4-15DA-3A43-9FC7-C6FBAD4EA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4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9D5E7309-8196-7D45-A152-D4555662F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33A83C74-7DC1-9049-A938-A905494A7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nstantia" panose="02030602050306030303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60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375" y="480177"/>
            <a:ext cx="2849016" cy="14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`````````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```````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375" y="480177"/>
            <a:ext cx="2849016" cy="14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375" y="480177"/>
            <a:ext cx="2849016" cy="14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66E745-7711-7042-833B-2D715BB69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data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BAA1D4-C8F8-034A-BF9C-B69F8D59C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VU, fakultetas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95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9D6ECB-140B-E644-8BC2-D3A6A135F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data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86024-444B-7A44-94BA-66581F18F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VU, fakultetas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96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48032D2D-445B-E349-AAFF-C2017CE3A7C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AC9FE1-029F-464F-A446-56D3E625E8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22709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170A0CF-1798-4B40-A627-EF9457078AC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3C6802A-6ACC-9349-8F35-28C71E922B0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0603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12" y="550334"/>
            <a:ext cx="2794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12" y="550334"/>
            <a:ext cx="2794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14043"/>
            <a:ext cx="2436382" cy="12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647437"/>
            <a:ext cx="2344964" cy="11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5871" y="6091061"/>
            <a:ext cx="2031912" cy="4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rgbClr val="6F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rgbClr val="6F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12" y="550334"/>
            <a:ext cx="2438355" cy="12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8869" y="6049786"/>
            <a:ext cx="2039979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rgbClr val="004B79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9646536" y="834319"/>
            <a:ext cx="2039979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  <p:sldLayoutId id="2147483739" r:id="rId24"/>
    <p:sldLayoutId id="2147483741" r:id="rId25"/>
    <p:sldLayoutId id="2147483742" r:id="rId26"/>
    <p:sldLayoutId id="214748374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B79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705805" y="807861"/>
            <a:ext cx="2031912" cy="4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okymai.vu.lt/" TargetMode="External"/><Relationship Id="rId7" Type="http://schemas.openxmlformats.org/officeDocument/2006/relationships/hyperlink" Target="https://www.facebook.com/Skandinavistikos-centras-153844259970606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flf.vu.lt/struktura/institutai/katedros/skandinavistikos-centras" TargetMode="External"/><Relationship Id="rId5" Type="http://schemas.openxmlformats.org/officeDocument/2006/relationships/hyperlink" Target="https://www.duolingo.com/" TargetMode="External"/><Relationship Id="rId4" Type="http://schemas.openxmlformats.org/officeDocument/2006/relationships/hyperlink" Target="http://oyc.yale.edu/english/engl-300/lecture-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iedrius@gregoriana.l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u.lt/studijos/studentams/studiju-eiga/gretutines-studijos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f.vu.lt/struktura/katedros/skandinavistikos-centras/1543-gretutines-studijo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dirty="0" err="1">
                <a:latin typeface="Constantia" panose="02030602050306030303" pitchFamily="18" charset="0"/>
              </a:rPr>
              <a:t>Skandinavistikos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studijos</a:t>
            </a:r>
            <a:r>
              <a:rPr lang="en-US" altLang="en-US" dirty="0">
                <a:latin typeface="Constantia" panose="02030602050306030303" pitchFamily="18" charset="0"/>
              </a:rPr>
              <a:t> – </a:t>
            </a:r>
            <a:r>
              <a:rPr lang="en-US" altLang="en-US" dirty="0" err="1">
                <a:latin typeface="Constantia" panose="02030602050306030303" pitchFamily="18" charset="0"/>
              </a:rPr>
              <a:t>aktyviam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ir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smalsiam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studentui</a:t>
            </a:r>
            <a:br>
              <a:rPr lang="en-US" altLang="en-US" dirty="0">
                <a:latin typeface="Constantia" panose="02030602050306030303" pitchFamily="18" charset="0"/>
              </a:rPr>
            </a:br>
            <a:br>
              <a:rPr lang="en-US" altLang="en-US" sz="20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AD3F15C-FB57-8843-9C6F-BA81150BD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15787"/>
            <a:ext cx="8929255" cy="1560688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latin typeface="Constantia" panose="02030602050306030303" pitchFamily="18" charset="0"/>
              </a:rPr>
              <a:t>Dėmesio</a:t>
            </a:r>
            <a:r>
              <a:rPr lang="en-US" altLang="en-US" dirty="0">
                <a:latin typeface="Constantia" panose="02030602050306030303" pitchFamily="18" charset="0"/>
              </a:rPr>
              <a:t>  </a:t>
            </a:r>
            <a:r>
              <a:rPr lang="en-US" altLang="en-US" dirty="0" err="1">
                <a:latin typeface="Constantia" panose="02030602050306030303" pitchFamily="18" charset="0"/>
              </a:rPr>
              <a:t>gretutininių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Skandinavistikos</a:t>
            </a:r>
            <a:r>
              <a:rPr lang="en-US" altLang="en-US" dirty="0">
                <a:latin typeface="Constantia" panose="02030602050306030303" pitchFamily="18" charset="0"/>
              </a:rPr>
              <a:t> BA </a:t>
            </a:r>
            <a:r>
              <a:rPr lang="en-US" altLang="en-US" dirty="0" err="1">
                <a:latin typeface="Constantia" panose="02030602050306030303" pitchFamily="18" charset="0"/>
              </a:rPr>
              <a:t>studijų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studentams</a:t>
            </a:r>
            <a:r>
              <a:rPr lang="en-US" altLang="en-US" dirty="0">
                <a:latin typeface="Constantia" panose="02030602050306030303" pitchFamily="18" charset="0"/>
              </a:rPr>
              <a:t>: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716948A-D4E6-0046-BDE7-931B5420B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sz="2400" dirty="0">
              <a:latin typeface="Constantia" panose="02030602050306030303" pitchFamily="18" charset="0"/>
            </a:endParaRPr>
          </a:p>
          <a:p>
            <a:r>
              <a:rPr lang="en-US" altLang="en-US" sz="2400" dirty="0" err="1">
                <a:latin typeface="Constantia" panose="02030602050306030303" pitchFamily="18" charset="0"/>
              </a:rPr>
              <a:t>Skandinavistikoje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didžioji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dauguma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dalykų</a:t>
            </a:r>
            <a:r>
              <a:rPr lang="en-US" altLang="en-US" sz="2400" dirty="0">
                <a:latin typeface="Constantia" panose="02030602050306030303" pitchFamily="18" charset="0"/>
              </a:rPr>
              <a:t> - </a:t>
            </a:r>
            <a:r>
              <a:rPr lang="en-US" altLang="en-US" sz="2400" dirty="0">
                <a:solidFill>
                  <a:srgbClr val="800000"/>
                </a:solidFill>
                <a:latin typeface="Constantia" panose="02030602050306030303" pitchFamily="18" charset="0"/>
              </a:rPr>
              <a:t>7,5 </a:t>
            </a:r>
            <a:r>
              <a:rPr lang="en-US" altLang="en-US" sz="2400" dirty="0">
                <a:latin typeface="Constantia" panose="02030602050306030303" pitchFamily="18" charset="0"/>
              </a:rPr>
              <a:t>kr.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nstantia" panose="02030602050306030303" pitchFamily="18" charset="0"/>
              </a:rPr>
              <a:t>Bet: </a:t>
            </a:r>
          </a:p>
          <a:p>
            <a:r>
              <a:rPr lang="en-US" altLang="en-US" sz="2400" dirty="0">
                <a:latin typeface="Constantia" panose="02030602050306030303" pitchFamily="18" charset="0"/>
              </a:rPr>
              <a:t> (</a:t>
            </a:r>
            <a:r>
              <a:rPr lang="en-US" altLang="en-US" sz="2400" dirty="0" err="1">
                <a:latin typeface="Constantia" panose="02030602050306030303" pitchFamily="18" charset="0"/>
              </a:rPr>
              <a:t>beveik</a:t>
            </a:r>
            <a:r>
              <a:rPr lang="en-US" altLang="en-US" sz="2400" dirty="0">
                <a:latin typeface="Constantia" panose="02030602050306030303" pitchFamily="18" charset="0"/>
              </a:rPr>
              <a:t>) </a:t>
            </a:r>
            <a:r>
              <a:rPr lang="en-US" altLang="en-US" sz="2400" dirty="0" err="1">
                <a:latin typeface="Constantia" panose="02030602050306030303" pitchFamily="18" charset="0"/>
              </a:rPr>
              <a:t>visi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dalykai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yra</a:t>
            </a:r>
            <a:r>
              <a:rPr lang="en-US" altLang="en-US" sz="2400" dirty="0">
                <a:latin typeface="Constantia" panose="02030602050306030303" pitchFamily="18" charset="0"/>
              </a:rPr>
              <a:t>  </a:t>
            </a:r>
            <a:r>
              <a:rPr lang="en-US" altLang="en-US" sz="2400" dirty="0" err="1">
                <a:latin typeface="Constantia" panose="02030602050306030303" pitchFamily="18" charset="0"/>
              </a:rPr>
              <a:t>įmanomi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už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>
                <a:solidFill>
                  <a:srgbClr val="800000"/>
                </a:solidFill>
                <a:latin typeface="Constantia" panose="02030602050306030303" pitchFamily="18" charset="0"/>
              </a:rPr>
              <a:t>5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kr</a:t>
            </a:r>
            <a:r>
              <a:rPr lang="en-US" altLang="en-US" sz="2400" dirty="0">
                <a:latin typeface="Constantia" panose="02030602050306030303" pitchFamily="18" charset="0"/>
              </a:rPr>
              <a:t> – </a:t>
            </a:r>
            <a:r>
              <a:rPr lang="en-US" altLang="en-US" sz="2400" dirty="0" err="1">
                <a:latin typeface="Constantia" panose="02030602050306030303" pitchFamily="18" charset="0"/>
              </a:rPr>
              <a:t>klauskite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dėstytojo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ar</a:t>
            </a:r>
            <a:r>
              <a:rPr lang="en-US" altLang="en-US" sz="2400" dirty="0">
                <a:latin typeface="Constantia" panose="02030602050306030303" pitchFamily="18" charset="0"/>
              </a:rPr>
              <a:t> BA </a:t>
            </a:r>
            <a:r>
              <a:rPr lang="en-US" altLang="en-US" sz="2400" dirty="0" err="1">
                <a:latin typeface="Constantia" panose="02030602050306030303" pitchFamily="18" charset="0"/>
              </a:rPr>
              <a:t>studijų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komiteto</a:t>
            </a:r>
            <a:r>
              <a:rPr lang="en-US" altLang="en-US" sz="2400" dirty="0">
                <a:latin typeface="Constantia" panose="02030602050306030303" pitchFamily="18" charset="0"/>
              </a:rPr>
              <a:t> </a:t>
            </a:r>
            <a:r>
              <a:rPr lang="en-US" altLang="en-US" sz="2400" dirty="0" err="1">
                <a:latin typeface="Constantia" panose="02030602050306030303" pitchFamily="18" charset="0"/>
              </a:rPr>
              <a:t>pirmininko</a:t>
            </a:r>
            <a:endParaRPr lang="en-US" altLang="en-US" sz="2400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26627" name="Date Placeholder 3">
            <a:extLst>
              <a:ext uri="{FF2B5EF4-FFF2-40B4-BE49-F238E27FC236}">
                <a16:creationId xmlns:a16="http://schemas.microsoft.com/office/drawing/2014/main" id="{28E3B22C-BCC6-A34B-83AD-E8E2AB5456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t-LT" altLang="en-US" sz="1400"/>
              <a:t>data</a:t>
            </a:r>
            <a:endParaRPr lang="en-US" altLang="en-US" sz="1400"/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51865229-E3F9-5242-8C4C-9ABDC679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lt-LT" altLang="en-US" sz="1400"/>
              <a:t>VU, fakultetas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4305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B324EEE-81EE-3C40-9C02-552081611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800000"/>
                </a:solidFill>
                <a:latin typeface="Constantia" panose="02030602050306030303" pitchFamily="18" charset="0"/>
              </a:rPr>
              <a:t>Auditorinės valandos - lankomumas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08C916B-E31C-344F-982B-689224A4EE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lt-LT" altLang="en-US" sz="2800" dirty="0">
                <a:latin typeface="Constantia" panose="02030602050306030303" pitchFamily="18" charset="0"/>
              </a:rPr>
              <a:t>Galioja bendrieji  fakulteto kriterijai.</a:t>
            </a:r>
            <a:endParaRPr lang="en-US" altLang="en-US" sz="2800" dirty="0">
              <a:latin typeface="Constantia" panose="02030602050306030303" pitchFamily="18" charset="0"/>
            </a:endParaRPr>
          </a:p>
          <a:p>
            <a:r>
              <a:rPr lang="en-US" altLang="en-US" sz="2800" dirty="0" err="1">
                <a:latin typeface="Constantia" panose="02030602050306030303" pitchFamily="18" charset="0"/>
              </a:rPr>
              <a:t>Praleidus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užsiėmimą</a:t>
            </a:r>
            <a:r>
              <a:rPr lang="en-US" altLang="en-US" sz="2800" dirty="0">
                <a:latin typeface="Constantia" panose="02030602050306030303" pitchFamily="18" charset="0"/>
              </a:rPr>
              <a:t> (</a:t>
            </a:r>
            <a:r>
              <a:rPr lang="en-US" altLang="en-US" sz="2800" dirty="0" err="1">
                <a:latin typeface="Constantia" panose="02030602050306030303" pitchFamily="18" charset="0"/>
              </a:rPr>
              <a:t>norvegų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lektorės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priminimas</a:t>
            </a:r>
            <a:r>
              <a:rPr lang="en-US" altLang="en-US" sz="2800" dirty="0">
                <a:latin typeface="Constantia" panose="02030602050306030303" pitchFamily="18" charset="0"/>
              </a:rPr>
              <a:t>):</a:t>
            </a:r>
          </a:p>
          <a:p>
            <a:r>
              <a:rPr lang="en-US" altLang="en-US" sz="2800" dirty="0">
                <a:latin typeface="Constantia" panose="02030602050306030303" pitchFamily="18" charset="0"/>
              </a:rPr>
              <a:t>“</a:t>
            </a:r>
            <a:r>
              <a:rPr lang="lt-LT" altLang="en-US" sz="2800" dirty="0">
                <a:latin typeface="Constantia" panose="02030602050306030303" pitchFamily="18" charset="0"/>
              </a:rPr>
              <a:t>Jei praleidžiate užsiėmimą, turite patys susižinoti, kas išeita ir užduota, ir padaryti namų darbus. Klauskite bendramokslių, ne dėstytojo</a:t>
            </a:r>
            <a:r>
              <a:rPr lang="en-US" altLang="ja-JP" sz="2800" dirty="0">
                <a:latin typeface="Constantia" panose="02030602050306030303" pitchFamily="18" charset="0"/>
              </a:rPr>
              <a:t>.</a:t>
            </a:r>
            <a:r>
              <a:rPr lang="en-US" altLang="en-US" sz="2800" dirty="0">
                <a:latin typeface="Constantia" panose="02030602050306030303" pitchFamily="18" charset="0"/>
              </a:rPr>
              <a:t>”</a:t>
            </a:r>
            <a:endParaRPr lang="en-US" altLang="ja-JP" sz="2800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27651" name="Date Placeholder 3">
            <a:extLst>
              <a:ext uri="{FF2B5EF4-FFF2-40B4-BE49-F238E27FC236}">
                <a16:creationId xmlns:a16="http://schemas.microsoft.com/office/drawing/2014/main" id="{44BB4B60-FEAB-8244-8EA0-478B4F51F3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t-LT" altLang="en-US" sz="1400"/>
              <a:t>data</a:t>
            </a:r>
            <a:endParaRPr lang="en-US" altLang="en-US" sz="1400"/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765D0813-D7B0-704F-A9BC-1CD09B57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lt-LT" altLang="en-US" sz="1400"/>
              <a:t>VU, fakultetas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8047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710A72E-AF11-3F48-ACB7-08E56C124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nstantia" panose="02030602050306030303" pitchFamily="18" charset="0"/>
              </a:rPr>
              <a:t>Lankyti ir (ar) dirbti?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44390A12-090B-2849-8CC3-1D88E669E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latin typeface="Constantia" panose="02030602050306030303" pitchFamily="18" charset="0"/>
            </a:endParaRPr>
          </a:p>
          <a:p>
            <a:r>
              <a:rPr lang="en-US" altLang="en-US" sz="2800" dirty="0" err="1">
                <a:latin typeface="Constantia" panose="02030602050306030303" pitchFamily="18" charset="0"/>
              </a:rPr>
              <a:t>Dirbti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studentams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nedraudžiama</a:t>
            </a:r>
            <a:r>
              <a:rPr lang="en-US" altLang="en-US" sz="2800" dirty="0">
                <a:latin typeface="Constantia" panose="02030602050306030303" pitchFamily="18" charset="0"/>
              </a:rPr>
              <a:t>, bet tai </a:t>
            </a:r>
            <a:r>
              <a:rPr lang="en-US" altLang="en-US" sz="2800" dirty="0" err="1">
                <a:latin typeface="Constantia" panose="02030602050306030303" pitchFamily="18" charset="0"/>
              </a:rPr>
              <a:t>neturi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trukdyti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studijų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procesui</a:t>
            </a:r>
            <a:r>
              <a:rPr lang="en-US" altLang="en-US" sz="2800" dirty="0">
                <a:latin typeface="Constantia" panose="02030602050306030303" pitchFamily="18" charset="0"/>
              </a:rPr>
              <a:t>…</a:t>
            </a:r>
          </a:p>
          <a:p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28675" name="Date Placeholder 3">
            <a:extLst>
              <a:ext uri="{FF2B5EF4-FFF2-40B4-BE49-F238E27FC236}">
                <a16:creationId xmlns:a16="http://schemas.microsoft.com/office/drawing/2014/main" id="{47952229-D090-6141-A775-FBDC51755A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t-LT" altLang="en-US" sz="1400"/>
              <a:t>data</a:t>
            </a:r>
            <a:endParaRPr lang="en-US" altLang="en-US" sz="1400"/>
          </a:p>
        </p:txBody>
      </p:sp>
      <p:sp>
        <p:nvSpPr>
          <p:cNvPr id="28676" name="Footer Placeholder 4">
            <a:extLst>
              <a:ext uri="{FF2B5EF4-FFF2-40B4-BE49-F238E27FC236}">
                <a16:creationId xmlns:a16="http://schemas.microsoft.com/office/drawing/2014/main" id="{22B03218-FE7A-4C43-98FD-ECAD1212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lt-LT" altLang="en-US" sz="1400"/>
              <a:t>VU, fakultetas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481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A7ECB7F-5E8D-034A-9C9D-7F4BFDBD0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nstantia" panose="02030602050306030303" pitchFamily="18" charset="0"/>
              </a:rPr>
              <a:t>Auditorinis darbas – </a:t>
            </a:r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tik</a:t>
            </a:r>
            <a:r>
              <a:rPr lang="en-US" altLang="en-US">
                <a:latin typeface="Constantia" panose="02030602050306030303" pitchFamily="18" charset="0"/>
              </a:rPr>
              <a:t> dalis darbo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91D45888-6FC0-9C4B-BA69-DC8C91253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6175" y="1600201"/>
            <a:ext cx="8229600" cy="4525963"/>
          </a:xfrm>
        </p:spPr>
        <p:txBody>
          <a:bodyPr/>
          <a:lstStyle/>
          <a:p>
            <a:endParaRPr lang="en-US" altLang="en-US" dirty="0">
              <a:latin typeface="Constantia" panose="02030602050306030303" pitchFamily="18" charset="0"/>
            </a:endParaRPr>
          </a:p>
          <a:p>
            <a:r>
              <a:rPr lang="en-US" altLang="en-US" sz="3200" dirty="0" err="1">
                <a:latin typeface="Constantia" panose="02030602050306030303" pitchFamily="18" charset="0"/>
              </a:rPr>
              <a:t>Pvz</a:t>
            </a:r>
            <a:r>
              <a:rPr lang="en-US" altLang="en-US" sz="3200" dirty="0">
                <a:latin typeface="Constantia" panose="02030602050306030303" pitchFamily="18" charset="0"/>
              </a:rPr>
              <a:t>., </a:t>
            </a:r>
            <a:r>
              <a:rPr lang="en-US" altLang="en-US" sz="3200" dirty="0">
                <a:solidFill>
                  <a:srgbClr val="C00000"/>
                </a:solidFill>
                <a:latin typeface="Constantia" panose="02030602050306030303" pitchFamily="18" charset="0"/>
              </a:rPr>
              <a:t>7,5 </a:t>
            </a:r>
            <a:r>
              <a:rPr lang="en-US" altLang="en-US" sz="3200" dirty="0">
                <a:latin typeface="Constantia" panose="02030602050306030303" pitchFamily="18" charset="0"/>
              </a:rPr>
              <a:t>kr. </a:t>
            </a:r>
            <a:r>
              <a:rPr lang="en-US" altLang="en-US" sz="3200" dirty="0" err="1">
                <a:latin typeface="Constantia" panose="02030602050306030303" pitchFamily="18" charset="0"/>
              </a:rPr>
              <a:t>dalyko</a:t>
            </a:r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dirty="0" err="1">
                <a:latin typeface="Constantia" panose="02030602050306030303" pitchFamily="18" charset="0"/>
              </a:rPr>
              <a:t>apraše</a:t>
            </a:r>
            <a:r>
              <a:rPr lang="en-US" altLang="en-US" sz="3200" dirty="0">
                <a:latin typeface="Constantia" panose="02030602050306030303" pitchFamily="18" charset="0"/>
              </a:rPr>
              <a:t>:</a:t>
            </a:r>
          </a:p>
          <a:p>
            <a:endParaRPr lang="en-US" altLang="en-US" sz="3200" dirty="0">
              <a:latin typeface="Constantia" panose="02030602050306030303" pitchFamily="18" charset="0"/>
            </a:endParaRPr>
          </a:p>
          <a:p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dirty="0" err="1">
                <a:latin typeface="Constantia" panose="02030602050306030303" pitchFamily="18" charset="0"/>
              </a:rPr>
              <a:t>Viso</a:t>
            </a:r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dirty="0" err="1">
                <a:latin typeface="Constantia" panose="02030602050306030303" pitchFamily="18" charset="0"/>
              </a:rPr>
              <a:t>valandų</a:t>
            </a:r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200</a:t>
            </a:r>
            <a:r>
              <a:rPr lang="en-US" altLang="en-US" sz="3200" b="1" dirty="0">
                <a:latin typeface="Constantia" panose="02030602050306030303" pitchFamily="18" charset="0"/>
              </a:rPr>
              <a:t> </a:t>
            </a:r>
            <a:r>
              <a:rPr lang="en-US" altLang="en-US" sz="3200" dirty="0">
                <a:latin typeface="Constantia" panose="02030602050306030303" pitchFamily="18" charset="0"/>
              </a:rPr>
              <a:t>val., </a:t>
            </a:r>
            <a:r>
              <a:rPr lang="en-US" altLang="en-US" sz="3200" dirty="0" err="1">
                <a:latin typeface="Constantia" panose="02030602050306030303" pitchFamily="18" charset="0"/>
              </a:rPr>
              <a:t>iš</a:t>
            </a:r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dirty="0" err="1">
                <a:latin typeface="Constantia" panose="02030602050306030303" pitchFamily="18" charset="0"/>
              </a:rPr>
              <a:t>jų</a:t>
            </a:r>
            <a:r>
              <a:rPr lang="en-US" altLang="en-US" sz="3200" dirty="0">
                <a:latin typeface="Constantia" panose="02030602050306030303" pitchFamily="18" charset="0"/>
              </a:rPr>
              <a:t>: </a:t>
            </a:r>
            <a:r>
              <a:rPr lang="en-US" altLang="en-US" sz="3200" dirty="0" err="1">
                <a:latin typeface="Constantia" panose="02030602050306030303" pitchFamily="18" charset="0"/>
              </a:rPr>
              <a:t>auditorinis</a:t>
            </a:r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dirty="0" err="1">
                <a:latin typeface="Constantia" panose="02030602050306030303" pitchFamily="18" charset="0"/>
              </a:rPr>
              <a:t>laikas</a:t>
            </a:r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64</a:t>
            </a:r>
            <a:r>
              <a:rPr lang="en-US" altLang="en-US" sz="3200" dirty="0">
                <a:latin typeface="Constantia" panose="02030602050306030303" pitchFamily="18" charset="0"/>
              </a:rPr>
              <a:t> val., </a:t>
            </a:r>
            <a:r>
              <a:rPr lang="en-US" altLang="en-US" sz="3200" dirty="0" err="1">
                <a:latin typeface="Constantia" panose="02030602050306030303" pitchFamily="18" charset="0"/>
              </a:rPr>
              <a:t>savarankiško</a:t>
            </a:r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dirty="0" err="1">
                <a:latin typeface="Constantia" panose="02030602050306030303" pitchFamily="18" charset="0"/>
              </a:rPr>
              <a:t>darbo</a:t>
            </a:r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dirty="0" err="1">
                <a:latin typeface="Constantia" panose="02030602050306030303" pitchFamily="18" charset="0"/>
              </a:rPr>
              <a:t>laikas</a:t>
            </a:r>
            <a:r>
              <a:rPr lang="en-US" altLang="en-US" sz="3200" dirty="0">
                <a:latin typeface="Constantia" panose="02030602050306030303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136 </a:t>
            </a:r>
            <a:r>
              <a:rPr lang="en-US" altLang="en-US" sz="3200" dirty="0">
                <a:latin typeface="Constantia" panose="02030602050306030303" pitchFamily="18" charset="0"/>
              </a:rPr>
              <a:t>val. </a:t>
            </a: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30723" name="Date Placeholder 3">
            <a:extLst>
              <a:ext uri="{FF2B5EF4-FFF2-40B4-BE49-F238E27FC236}">
                <a16:creationId xmlns:a16="http://schemas.microsoft.com/office/drawing/2014/main" id="{2DB01C8D-F207-6044-8BBF-2FC18578E8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t-LT" altLang="en-US" sz="1400"/>
              <a:t>data</a:t>
            </a:r>
            <a:endParaRPr lang="en-US" altLang="en-US" sz="1400"/>
          </a:p>
        </p:txBody>
      </p:sp>
      <p:sp>
        <p:nvSpPr>
          <p:cNvPr id="30724" name="Footer Placeholder 4">
            <a:extLst>
              <a:ext uri="{FF2B5EF4-FFF2-40B4-BE49-F238E27FC236}">
                <a16:creationId xmlns:a16="http://schemas.microsoft.com/office/drawing/2014/main" id="{CC5D4991-B34A-C248-88A6-B39D831B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lt-LT" altLang="en-US" sz="1400"/>
              <a:t>VU, fakultetas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343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06EE-ED99-3546-BC6E-77DCA537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800000"/>
                </a:solidFill>
                <a:latin typeface="Constantia" panose="02030602050306030303" pitchFamily="18" charset="0"/>
              </a:rPr>
              <a:t>,,</a:t>
            </a:r>
            <a:r>
              <a:rPr lang="en-US" altLang="en-US" dirty="0" err="1">
                <a:solidFill>
                  <a:srgbClr val="800000"/>
                </a:solidFill>
                <a:latin typeface="Constantia" panose="02030602050306030303" pitchFamily="18" charset="0"/>
              </a:rPr>
              <a:t>Normali</a:t>
            </a:r>
            <a:r>
              <a:rPr lang="en-US" altLang="en-US" dirty="0">
                <a:solidFill>
                  <a:srgbClr val="800000"/>
                </a:solidFill>
                <a:latin typeface="Constantia" panose="02030602050306030303" pitchFamily="18" charset="0"/>
              </a:rPr>
              <a:t> “ </a:t>
            </a:r>
            <a:r>
              <a:rPr lang="en-US" altLang="en-US" dirty="0" err="1">
                <a:solidFill>
                  <a:srgbClr val="800000"/>
                </a:solidFill>
                <a:latin typeface="Constantia" panose="02030602050306030303" pitchFamily="18" charset="0"/>
              </a:rPr>
              <a:t>studento</a:t>
            </a:r>
            <a:r>
              <a:rPr lang="en-US" altLang="en-US" dirty="0">
                <a:solidFill>
                  <a:srgbClr val="800000"/>
                </a:solidFill>
                <a:latin typeface="Constantia" panose="02030602050306030303" pitchFamily="18" charset="0"/>
              </a:rPr>
              <a:t> “</a:t>
            </a:r>
            <a:r>
              <a:rPr lang="en-US" altLang="ja-JP" dirty="0" err="1">
                <a:solidFill>
                  <a:srgbClr val="800000"/>
                </a:solidFill>
                <a:latin typeface="Constantia" panose="02030602050306030303" pitchFamily="18" charset="0"/>
              </a:rPr>
              <a:t>darbo</a:t>
            </a:r>
            <a:r>
              <a:rPr lang="en-US" altLang="ja-JP" dirty="0">
                <a:solidFill>
                  <a:srgbClr val="800000"/>
                </a:solidFill>
                <a:latin typeface="Constantia" panose="02030602050306030303" pitchFamily="18" charset="0"/>
              </a:rPr>
              <a:t> </a:t>
            </a:r>
            <a:r>
              <a:rPr lang="en-US" altLang="ja-JP" dirty="0" err="1">
                <a:solidFill>
                  <a:srgbClr val="800000"/>
                </a:solidFill>
                <a:latin typeface="Constantia" panose="02030602050306030303" pitchFamily="18" charset="0"/>
              </a:rPr>
              <a:t>diena</a:t>
            </a:r>
            <a:r>
              <a:rPr lang="en-US" altLang="en-US" dirty="0">
                <a:solidFill>
                  <a:srgbClr val="800000"/>
                </a:solidFill>
                <a:latin typeface="Constantia" panose="02030602050306030303" pitchFamily="18" charset="0"/>
              </a:rPr>
              <a:t>”</a:t>
            </a:r>
            <a:r>
              <a:rPr lang="en-US" altLang="ja-JP" dirty="0">
                <a:solidFill>
                  <a:srgbClr val="800000"/>
                </a:solidFill>
                <a:latin typeface="Constantia" panose="02030602050306030303" pitchFamily="18" charset="0"/>
              </a:rPr>
              <a:t>  -  8 </a:t>
            </a:r>
            <a:r>
              <a:rPr lang="en-US" altLang="ja-JP" dirty="0" err="1">
                <a:solidFill>
                  <a:srgbClr val="800000"/>
                </a:solidFill>
                <a:latin typeface="Constantia" panose="02030602050306030303" pitchFamily="18" charset="0"/>
              </a:rPr>
              <a:t>darbo</a:t>
            </a:r>
            <a:r>
              <a:rPr lang="en-US" altLang="ja-JP" dirty="0">
                <a:solidFill>
                  <a:srgbClr val="800000"/>
                </a:solidFill>
                <a:latin typeface="Constantia" panose="02030602050306030303" pitchFamily="18" charset="0"/>
              </a:rPr>
              <a:t> </a:t>
            </a:r>
            <a:r>
              <a:rPr lang="en-US" altLang="ja-JP" dirty="0" err="1">
                <a:solidFill>
                  <a:srgbClr val="800000"/>
                </a:solidFill>
                <a:latin typeface="Constantia" panose="02030602050306030303" pitchFamily="18" charset="0"/>
              </a:rPr>
              <a:t>valandos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AB8C0-03E3-0844-9EC2-2450C704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err="1">
                <a:latin typeface="Constantia" panose="02030602050306030303" pitchFamily="18" charset="0"/>
              </a:rPr>
              <a:t>Paskaitos</a:t>
            </a:r>
            <a:r>
              <a:rPr lang="en-US" altLang="en-US" sz="3600" dirty="0">
                <a:latin typeface="Constantia" panose="02030602050306030303" pitchFamily="18" charset="0"/>
              </a:rPr>
              <a:t>, </a:t>
            </a:r>
            <a:r>
              <a:rPr lang="en-US" altLang="en-US" sz="3600" dirty="0" err="1">
                <a:latin typeface="Constantia" panose="02030602050306030303" pitchFamily="18" charset="0"/>
              </a:rPr>
              <a:t>seminarai</a:t>
            </a:r>
            <a:r>
              <a:rPr lang="en-US" altLang="en-US" sz="3600" dirty="0">
                <a:latin typeface="Constantia" panose="02030602050306030303" pitchFamily="18" charset="0"/>
              </a:rPr>
              <a:t>, </a:t>
            </a:r>
            <a:r>
              <a:rPr lang="en-US" altLang="en-US" sz="3600" dirty="0" err="1">
                <a:latin typeface="Constantia" panose="02030602050306030303" pitchFamily="18" charset="0"/>
              </a:rPr>
              <a:t>projektinis</a:t>
            </a:r>
            <a:r>
              <a:rPr lang="en-US" altLang="en-US" sz="3600" dirty="0">
                <a:latin typeface="Constantia" panose="02030602050306030303" pitchFamily="18" charset="0"/>
              </a:rPr>
              <a:t>/</a:t>
            </a:r>
            <a:r>
              <a:rPr lang="en-US" altLang="en-US" sz="3600" dirty="0" err="1">
                <a:latin typeface="Constantia" panose="02030602050306030303" pitchFamily="18" charset="0"/>
              </a:rPr>
              <a:t>grupinis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darbas</a:t>
            </a:r>
            <a:r>
              <a:rPr lang="en-US" altLang="en-US" sz="3600" dirty="0">
                <a:latin typeface="Constantia" panose="02030602050306030303" pitchFamily="18" charset="0"/>
              </a:rPr>
              <a:t>,  </a:t>
            </a:r>
            <a:r>
              <a:rPr lang="en-US" altLang="en-US" sz="3600" dirty="0" err="1">
                <a:latin typeface="Constantia" panose="02030602050306030303" pitchFamily="18" charset="0"/>
              </a:rPr>
              <a:t>savarankiškas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mokymasis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namie</a:t>
            </a:r>
            <a:r>
              <a:rPr lang="en-US" altLang="en-US" sz="3600" dirty="0">
                <a:latin typeface="Constantia" panose="02030602050306030303" pitchFamily="18" charset="0"/>
              </a:rPr>
              <a:t>, </a:t>
            </a:r>
            <a:r>
              <a:rPr lang="en-US" altLang="en-US" sz="3600" dirty="0" err="1">
                <a:latin typeface="Constantia" panose="02030602050306030303" pitchFamily="18" charset="0"/>
              </a:rPr>
              <a:t>bibliotekoje</a:t>
            </a:r>
            <a:r>
              <a:rPr lang="en-US" altLang="en-US" sz="3600" dirty="0">
                <a:latin typeface="Constantia" panose="02030602050306030303" pitchFamily="18" charset="0"/>
              </a:rPr>
              <a:t>, </a:t>
            </a:r>
            <a:r>
              <a:rPr lang="en-US" altLang="en-US" sz="3600" dirty="0" err="1">
                <a:latin typeface="Constantia" panose="02030602050306030303" pitchFamily="18" charset="0"/>
              </a:rPr>
              <a:t>muzikos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klausymas</a:t>
            </a:r>
            <a:r>
              <a:rPr lang="en-US" altLang="en-US" sz="3600" dirty="0">
                <a:latin typeface="Constantia" panose="02030602050306030303" pitchFamily="18" charset="0"/>
              </a:rPr>
              <a:t>, </a:t>
            </a:r>
            <a:r>
              <a:rPr lang="en-US" altLang="en-US" sz="3600" dirty="0" err="1">
                <a:latin typeface="Constantia" panose="02030602050306030303" pitchFamily="18" charset="0"/>
              </a:rPr>
              <a:t>filmų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žiūrėjimas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ar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šuns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kalbinimas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švedų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kalba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ir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filosofinėmis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temomis</a:t>
            </a:r>
            <a:r>
              <a:rPr lang="en-US" altLang="en-US" sz="3600" dirty="0">
                <a:latin typeface="Constantia" panose="02030602050306030303" pitchFamily="18" charset="0"/>
              </a:rPr>
              <a:t> – visa, </a:t>
            </a:r>
            <a:r>
              <a:rPr lang="en-US" altLang="en-US" sz="3600" dirty="0" err="1">
                <a:latin typeface="Constantia" panose="02030602050306030303" pitchFamily="18" charset="0"/>
              </a:rPr>
              <a:t>kas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padeda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jums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mokytis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ir</a:t>
            </a:r>
            <a:r>
              <a:rPr lang="en-US" altLang="en-US" sz="3600" dirty="0">
                <a:latin typeface="Constantia" panose="02030602050306030303" pitchFamily="18" charset="0"/>
              </a:rPr>
              <a:t> </a:t>
            </a:r>
            <a:r>
              <a:rPr lang="en-US" altLang="en-US" sz="3600" dirty="0" err="1">
                <a:latin typeface="Constantia" panose="02030602050306030303" pitchFamily="18" charset="0"/>
              </a:rPr>
              <a:t>išmokti</a:t>
            </a:r>
            <a:endParaRPr lang="en-US" altLang="en-US" sz="3600" dirty="0">
              <a:latin typeface="Constantia" panose="020306020503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6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5B06200-EC4C-C342-B403-03C7FBE41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solidFill>
                  <a:srgbClr val="800000"/>
                </a:solidFill>
                <a:latin typeface="Constantia" panose="02030602050306030303" pitchFamily="18" charset="0"/>
              </a:rPr>
              <a:t>Naudingi internetiniai šaltiniai savarankiškam darbui ir informacijos sklaidai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061C-3906-AA4D-AAFD-42D03465A9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76475"/>
            <a:ext cx="8929255" cy="3148965"/>
          </a:xfrm>
        </p:spPr>
        <p:txBody>
          <a:bodyPr>
            <a:normAutofit fontScale="85000" lnSpcReduction="20000"/>
          </a:bodyPr>
          <a:lstStyle/>
          <a:p>
            <a:endParaRPr lang="lt-LT" altLang="en-US" sz="800" dirty="0">
              <a:latin typeface="Constantia" panose="02030602050306030303" pitchFamily="18" charset="0"/>
            </a:endParaRPr>
          </a:p>
          <a:p>
            <a:r>
              <a:rPr lang="en-US" altLang="en-US" dirty="0" err="1">
                <a:latin typeface="Constantia" panose="02030602050306030303" pitchFamily="18" charset="0"/>
              </a:rPr>
              <a:t>Virtualioji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mokymosi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aplinka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>
                <a:latin typeface="Constantia" panose="02030602050306030303" pitchFamily="18" charset="0"/>
                <a:hlinkClick r:id="rId3"/>
              </a:rPr>
              <a:t>https://emokymai.vu.lt/</a:t>
            </a:r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solidFill>
                <a:srgbClr val="800000"/>
              </a:solidFill>
              <a:latin typeface="Constantia" panose="02030602050306030303" pitchFamily="18" charset="0"/>
            </a:endParaRPr>
          </a:p>
          <a:p>
            <a:r>
              <a:rPr lang="en-US" altLang="en-US" dirty="0" err="1">
                <a:latin typeface="Constantia" panose="02030602050306030303" pitchFamily="18" charset="0"/>
              </a:rPr>
              <a:t>Geriausių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pasaulio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universitetų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tinklalapiai</a:t>
            </a:r>
            <a:r>
              <a:rPr lang="en-US" altLang="en-US" dirty="0">
                <a:latin typeface="Constantia" panose="02030602050306030303" pitchFamily="18" charset="0"/>
              </a:rPr>
              <a:t>, </a:t>
            </a:r>
            <a:r>
              <a:rPr lang="en-US" altLang="en-US" dirty="0" err="1">
                <a:latin typeface="Constantia" panose="02030602050306030303" pitchFamily="18" charset="0"/>
              </a:rPr>
              <a:t>pvz</a:t>
            </a:r>
            <a:r>
              <a:rPr lang="en-US" altLang="en-US" dirty="0">
                <a:latin typeface="Constantia" panose="02030602050306030303" pitchFamily="18" charset="0"/>
              </a:rPr>
              <a:t>. </a:t>
            </a:r>
            <a:r>
              <a:rPr lang="en-US" altLang="en-US" dirty="0">
                <a:latin typeface="Constantia" panose="02030602050306030303" pitchFamily="18" charset="0"/>
                <a:hlinkClick r:id="rId4"/>
              </a:rPr>
              <a:t>Open Yale courses</a:t>
            </a:r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r>
              <a:rPr lang="lt-LT" altLang="en-US" dirty="0">
                <a:latin typeface="Constantia" panose="02030602050306030303" pitchFamily="18" charset="0"/>
              </a:rPr>
              <a:t>Nemokamos kalbų mokymosi svetainės ir programos, pvz.: </a:t>
            </a:r>
            <a:r>
              <a:rPr lang="lt-LT" altLang="en-US" dirty="0">
                <a:latin typeface="Constantia" panose="02030602050306030303" pitchFamily="18" charset="0"/>
                <a:hlinkClick r:id="rId5"/>
              </a:rPr>
              <a:t>https://www.duolingo.com/</a:t>
            </a:r>
            <a:r>
              <a:rPr lang="lt-LT" altLang="en-US" dirty="0">
                <a:latin typeface="Constantia" panose="02030602050306030303" pitchFamily="18" charset="0"/>
              </a:rPr>
              <a:t> </a:t>
            </a: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Skandinavistikos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centro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lt-LT" altLang="en-US" dirty="0">
                <a:latin typeface="Constantia" panose="02030602050306030303" pitchFamily="18" charset="0"/>
              </a:rPr>
              <a:t>tinklalapis</a:t>
            </a:r>
          </a:p>
          <a:p>
            <a:r>
              <a:rPr lang="lt-LT" altLang="en-US" dirty="0">
                <a:latin typeface="Constantia" panose="02030602050306030303" pitchFamily="18" charset="0"/>
                <a:hlinkClick r:id="rId6"/>
              </a:rPr>
              <a:t>http://www.flf.vu.lt/struktura/institutai/katedros/skandinavistikos-centras</a:t>
            </a:r>
            <a:r>
              <a:rPr lang="lt-LT" altLang="en-US" dirty="0">
                <a:latin typeface="Constantia" panose="02030602050306030303" pitchFamily="18" charset="0"/>
              </a:rPr>
              <a:t>;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</a:p>
          <a:p>
            <a:r>
              <a:rPr lang="en-US" altLang="en-US" dirty="0">
                <a:latin typeface="Constantia" panose="02030602050306030303" pitchFamily="18" charset="0"/>
                <a:hlinkClick r:id="rId7"/>
              </a:rPr>
              <a:t>FB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profilis</a:t>
            </a:r>
            <a:endParaRPr lang="lt-LT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32771" name="Date Placeholder 3">
            <a:extLst>
              <a:ext uri="{FF2B5EF4-FFF2-40B4-BE49-F238E27FC236}">
                <a16:creationId xmlns:a16="http://schemas.microsoft.com/office/drawing/2014/main" id="{7761064C-B889-FB41-BBDB-E1E8B634AF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t-LT" altLang="en-US" sz="1400"/>
              <a:t>data</a:t>
            </a:r>
            <a:endParaRPr lang="en-US" altLang="en-US" sz="1400"/>
          </a:p>
        </p:txBody>
      </p:sp>
      <p:sp>
        <p:nvSpPr>
          <p:cNvPr id="32772" name="Footer Placeholder 4">
            <a:extLst>
              <a:ext uri="{FF2B5EF4-FFF2-40B4-BE49-F238E27FC236}">
                <a16:creationId xmlns:a16="http://schemas.microsoft.com/office/drawing/2014/main" id="{10AD2F18-0A6A-D54E-9F78-418CFE15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lt-LT" altLang="en-US" sz="1400"/>
              <a:t>VU, fakultetas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3295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0DC7-BD9D-7042-B1C3-B1C05FA5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Kelios</a:t>
            </a:r>
            <a:r>
              <a:rPr lang="en-US" dirty="0"/>
              <a:t> </a:t>
            </a:r>
            <a:r>
              <a:rPr lang="en-US" dirty="0" err="1"/>
              <a:t>skaidrės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prodekanės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endParaRPr lang="en-US" dirty="0"/>
          </a:p>
        </p:txBody>
      </p:sp>
      <p:sp>
        <p:nvSpPr>
          <p:cNvPr id="43010" name="Text Placeholder 2">
            <a:extLst>
              <a:ext uri="{FF2B5EF4-FFF2-40B4-BE49-F238E27FC236}">
                <a16:creationId xmlns:a16="http://schemas.microsoft.com/office/drawing/2014/main" id="{F7B50A46-4C7A-6143-A663-4672D5D6B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43011" name="Date Placeholder 3">
            <a:extLst>
              <a:ext uri="{FF2B5EF4-FFF2-40B4-BE49-F238E27FC236}">
                <a16:creationId xmlns:a16="http://schemas.microsoft.com/office/drawing/2014/main" id="{DEDCEE0A-285A-4D4B-9848-6999BFA5398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43012" name="Footer Placeholder 4">
            <a:extLst>
              <a:ext uri="{FF2B5EF4-FFF2-40B4-BE49-F238E27FC236}">
                <a16:creationId xmlns:a16="http://schemas.microsoft.com/office/drawing/2014/main" id="{97D2BE6A-1DD2-564D-95CC-5D573EA78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2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04471CE9-CC3A-154A-9501-660F846DC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6413501"/>
            <a:ext cx="1177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D3018A-E170-466A-A0F0-CD4A3F13A717}"/>
              </a:ext>
            </a:extLst>
          </p:cNvPr>
          <p:cNvSpPr txBox="1"/>
          <p:nvPr/>
        </p:nvSpPr>
        <p:spPr>
          <a:xfrm>
            <a:off x="3626102" y="563904"/>
            <a:ext cx="6627360" cy="710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9" tIns="35719" rIns="35719" bIns="35719" spcCol="38100" anchor="ctr">
            <a:spAutoFit/>
          </a:bodyPr>
          <a:lstStyle/>
          <a:p>
            <a:pPr defTabSz="410751">
              <a:defRPr/>
            </a:pPr>
            <a:r>
              <a:rPr lang="lt-LT" sz="4148" dirty="0">
                <a:solidFill>
                  <a:srgbClr val="004B79"/>
                </a:solidFill>
                <a:latin typeface="Raleway" panose="020B0503030101060003" pitchFamily="34" charset="-70"/>
                <a:sym typeface="Helvetica Neue"/>
              </a:rPr>
              <a:t>Svarbūs žingsniai</a:t>
            </a:r>
          </a:p>
        </p:txBody>
      </p:sp>
      <p:pic>
        <p:nvPicPr>
          <p:cNvPr id="44035" name="Picture 7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18D5EB6D-9BEE-9B45-BC0E-EF086C6E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371600"/>
            <a:ext cx="9609137" cy="501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189921"/>
      </p:ext>
    </p:extLst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asted-image.pdf" descr="pasted-image.pdf">
            <a:extLst>
              <a:ext uri="{FF2B5EF4-FFF2-40B4-BE49-F238E27FC236}">
                <a16:creationId xmlns:a16="http://schemas.microsoft.com/office/drawing/2014/main" id="{45749FAB-4777-5148-BD83-063D2CE68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028951"/>
            <a:ext cx="182403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6082" name="Picture 4">
            <a:extLst>
              <a:ext uri="{FF2B5EF4-FFF2-40B4-BE49-F238E27FC236}">
                <a16:creationId xmlns:a16="http://schemas.microsoft.com/office/drawing/2014/main" id="{F4A6AE9C-C714-EE46-AAB6-92C4126B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6413501"/>
            <a:ext cx="1177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">
            <a:extLst>
              <a:ext uri="{FF2B5EF4-FFF2-40B4-BE49-F238E27FC236}">
                <a16:creationId xmlns:a16="http://schemas.microsoft.com/office/drawing/2014/main" id="{C472C6D9-38F7-3B4D-9B17-0184CA87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533401"/>
            <a:ext cx="26431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>
            <a:extLst>
              <a:ext uri="{FF2B5EF4-FFF2-40B4-BE49-F238E27FC236}">
                <a16:creationId xmlns:a16="http://schemas.microsoft.com/office/drawing/2014/main" id="{F5D5750C-16EE-2D43-9C25-D1837DAC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1" y="3473450"/>
            <a:ext cx="379571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E1432-CDAF-4FD0-A540-C0A84793A198}"/>
              </a:ext>
            </a:extLst>
          </p:cNvPr>
          <p:cNvSpPr txBox="1"/>
          <p:nvPr/>
        </p:nvSpPr>
        <p:spPr>
          <a:xfrm>
            <a:off x="3153265" y="2467695"/>
            <a:ext cx="664752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9" tIns="35719" rIns="35719" bIns="35719" spcCol="38100">
            <a:spAutoFit/>
          </a:bodyPr>
          <a:lstStyle/>
          <a:p>
            <a:pPr defTabSz="410751">
              <a:defRPr/>
            </a:pPr>
            <a:r>
              <a:rPr lang="lt-LT" sz="2531" dirty="0">
                <a:solidFill>
                  <a:srgbClr val="004B79"/>
                </a:solidFill>
                <a:latin typeface="Raleway" panose="020B0503030101060003" pitchFamily="34" charset="-70"/>
                <a:sym typeface="Helvetica Neue"/>
              </a:rPr>
              <a:t>www.vu.lt &gt; Studijos &gt; Studentams</a:t>
            </a:r>
          </a:p>
        </p:txBody>
      </p:sp>
    </p:spTree>
    <p:extLst>
      <p:ext uri="{BB962C8B-B14F-4D97-AF65-F5344CB8AC3E}">
        <p14:creationId xmlns:p14="http://schemas.microsoft.com/office/powerpoint/2010/main" val="41999341"/>
      </p:ext>
    </p:extLst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C695-DC00-8144-86E8-88DF31A1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Svarbūs</a:t>
            </a:r>
            <a:r>
              <a:rPr lang="en-US" dirty="0"/>
              <a:t> </a:t>
            </a:r>
            <a:r>
              <a:rPr lang="en-US" dirty="0" err="1"/>
              <a:t>kontaktai</a:t>
            </a:r>
            <a:r>
              <a:rPr lang="en-US" dirty="0"/>
              <a:t> </a:t>
            </a:r>
            <a:r>
              <a:rPr lang="en-US" dirty="0" err="1"/>
              <a:t>studijų</a:t>
            </a:r>
            <a:r>
              <a:rPr lang="en-US" dirty="0"/>
              <a:t> </a:t>
            </a:r>
            <a:r>
              <a:rPr lang="en-US" dirty="0" err="1"/>
              <a:t>klausimais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3705B50D-8CE1-E948-B2F1-683B2C8DF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>
                <a:latin typeface="Constantia" panose="02030602050306030303" pitchFamily="18" charset="0"/>
                <a:ea typeface="ＭＳ Ｐゴシック" panose="020B0600070205080204" pitchFamily="34" charset="-128"/>
              </a:rPr>
              <a:t>Skandinavistikos</a:t>
            </a:r>
            <a:r>
              <a:rPr lang="en-US" altLang="en-US" dirty="0">
                <a:latin typeface="Constantia" panose="0203060205030603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  <a:ea typeface="ＭＳ Ｐゴシック" panose="020B0600070205080204" pitchFamily="34" charset="-128"/>
              </a:rPr>
              <a:t>centras</a:t>
            </a:r>
            <a:r>
              <a:rPr lang="en-US" altLang="en-US" dirty="0">
                <a:latin typeface="Constantia" panose="02030602050306030303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en-US" dirty="0" err="1">
                <a:latin typeface="Constantia" panose="02030602050306030303" pitchFamily="18" charset="0"/>
                <a:ea typeface="ＭＳ Ｐゴシック" panose="020B0600070205080204" pitchFamily="34" charset="-128"/>
              </a:rPr>
              <a:t>nėra</a:t>
            </a:r>
            <a:r>
              <a:rPr lang="en-US" altLang="en-US" dirty="0">
                <a:latin typeface="Constantia" panose="0203060205030603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  <a:ea typeface="ＭＳ Ｐゴシック" panose="020B0600070205080204" pitchFamily="34" charset="-128"/>
              </a:rPr>
              <a:t>kalbų</a:t>
            </a:r>
            <a:r>
              <a:rPr lang="en-US" altLang="en-US" dirty="0">
                <a:latin typeface="Constantia" panose="0203060205030603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  <a:ea typeface="ＭＳ Ｐゴシック" panose="020B0600070205080204" pitchFamily="34" charset="-128"/>
              </a:rPr>
              <a:t>mokykla</a:t>
            </a:r>
            <a:r>
              <a:rPr lang="en-US" altLang="en-US" dirty="0">
                <a:latin typeface="Constantia" panose="02030602050306030303" pitchFamily="18" charset="0"/>
                <a:ea typeface="ＭＳ Ｐゴシック" panose="020B0600070205080204" pitchFamily="34" charset="-128"/>
              </a:rPr>
              <a:t> !</a:t>
            </a:r>
            <a:br>
              <a:rPr lang="en-US" altLang="en-US" dirty="0">
                <a:latin typeface="Constantia" panose="02030602050306030303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0702F503-2311-6A41-ADA6-E251384E30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endParaRPr lang="lt-LT" altLang="en-US" dirty="0">
              <a:latin typeface="Constantia" panose="02030602050306030303" pitchFamily="18" charset="0"/>
            </a:endParaRPr>
          </a:p>
          <a:p>
            <a:endParaRPr lang="lt-LT" altLang="en-US" dirty="0">
              <a:latin typeface="Constantia" panose="02030602050306030303" pitchFamily="18" charset="0"/>
            </a:endParaRPr>
          </a:p>
          <a:p>
            <a:endParaRPr lang="lt-LT" altLang="en-US" dirty="0">
              <a:latin typeface="Constantia" panose="02030602050306030303" pitchFamily="18" charset="0"/>
            </a:endParaRPr>
          </a:p>
          <a:p>
            <a:r>
              <a:rPr lang="lt-LT" altLang="en-US" dirty="0">
                <a:latin typeface="Constantia" panose="02030602050306030303" pitchFamily="18" charset="0"/>
              </a:rPr>
              <a:t>,</a:t>
            </a:r>
            <a:r>
              <a:rPr lang="lt-LT" altLang="en-US" sz="2800" dirty="0">
                <a:latin typeface="Constantia" panose="02030602050306030303" pitchFamily="18" charset="0"/>
              </a:rPr>
              <a:t>,Programa siekiama, kad studentai </a:t>
            </a:r>
            <a:r>
              <a:rPr lang="lt-LT" altLang="en-US" sz="2800" dirty="0">
                <a:solidFill>
                  <a:srgbClr val="C00000"/>
                </a:solidFill>
                <a:latin typeface="Constantia" panose="02030602050306030303" pitchFamily="18" charset="0"/>
              </a:rPr>
              <a:t>visapusiškai išmanytų Skandinavijos regioną</a:t>
            </a:r>
            <a:r>
              <a:rPr lang="lt-LT" altLang="en-US" sz="2800" dirty="0">
                <a:latin typeface="Constantia" panose="02030602050306030303" pitchFamily="18" charset="0"/>
              </a:rPr>
              <a:t> .... tikslą galima detalizuoti išryškinant </a:t>
            </a:r>
            <a:r>
              <a:rPr lang="lt-LT" altLang="en-US" sz="2800" dirty="0">
                <a:solidFill>
                  <a:srgbClr val="C00000"/>
                </a:solidFill>
                <a:latin typeface="Constantia" panose="02030602050306030303" pitchFamily="18" charset="0"/>
              </a:rPr>
              <a:t>žinių supratimo ir jų kritinio taikymo, sprendimų priėmimo bei gebėjimų komunikuoti </a:t>
            </a:r>
            <a:r>
              <a:rPr lang="lt-LT" altLang="en-US" sz="2800" dirty="0">
                <a:latin typeface="Constantia" panose="02030602050306030303" pitchFamily="18" charset="0"/>
              </a:rPr>
              <a:t>ir </a:t>
            </a:r>
            <a:r>
              <a:rPr lang="lt-LT" altLang="en-US" sz="2800" dirty="0">
                <a:solidFill>
                  <a:srgbClr val="C00000"/>
                </a:solidFill>
                <a:latin typeface="Constantia" panose="02030602050306030303" pitchFamily="18" charset="0"/>
              </a:rPr>
              <a:t>savarankiškai mokytis</a:t>
            </a:r>
            <a:r>
              <a:rPr lang="lt-LT" altLang="en-US" sz="2800" dirty="0">
                <a:latin typeface="Constantia" panose="02030602050306030303" pitchFamily="18" charset="0"/>
              </a:rPr>
              <a:t> aspektus”</a:t>
            </a:r>
          </a:p>
          <a:p>
            <a:r>
              <a:rPr lang="lt-LT" altLang="ja-JP" sz="2800" dirty="0">
                <a:latin typeface="Constantia" panose="02030602050306030303" pitchFamily="18" charset="0"/>
              </a:rPr>
              <a:t>[Iš studijų programos aprašo]</a:t>
            </a:r>
            <a:endParaRPr lang="en-US" altLang="ja-JP" sz="2800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16387" name="Date Placeholder 3">
            <a:extLst>
              <a:ext uri="{FF2B5EF4-FFF2-40B4-BE49-F238E27FC236}">
                <a16:creationId xmlns:a16="http://schemas.microsoft.com/office/drawing/2014/main" id="{AA99981B-F065-5340-9B1A-689A3A148D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3821133C-F7AB-0F42-AF20-C690BD32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1354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E338-1225-5041-B2EF-22DAC83A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Skandinavistikos</a:t>
            </a:r>
            <a:r>
              <a:rPr lang="en-US" dirty="0"/>
              <a:t> BA </a:t>
            </a:r>
            <a:r>
              <a:rPr lang="en-US" dirty="0" err="1"/>
              <a:t>studijų</a:t>
            </a:r>
            <a:r>
              <a:rPr lang="en-US" dirty="0"/>
              <a:t> </a:t>
            </a:r>
            <a:r>
              <a:rPr lang="en-US" dirty="0" err="1"/>
              <a:t>programos</a:t>
            </a:r>
            <a:r>
              <a:rPr lang="en-US" dirty="0"/>
              <a:t> </a:t>
            </a:r>
            <a:r>
              <a:rPr lang="en-US" dirty="0" err="1"/>
              <a:t>komiteto</a:t>
            </a:r>
            <a:r>
              <a:rPr lang="en-US" dirty="0"/>
              <a:t> </a:t>
            </a:r>
            <a:r>
              <a:rPr lang="en-US" dirty="0" err="1"/>
              <a:t>pirmininkas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A9D8B-F47C-7247-A628-3C9C629B9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Dr. </a:t>
            </a:r>
            <a:r>
              <a:rPr lang="en-US" sz="3600" dirty="0" err="1"/>
              <a:t>Giedrius</a:t>
            </a:r>
            <a:r>
              <a:rPr lang="en-US" sz="3600" dirty="0"/>
              <a:t> </a:t>
            </a:r>
            <a:r>
              <a:rPr lang="en-US" sz="3600" dirty="0" err="1"/>
              <a:t>Tamaševičius</a:t>
            </a:r>
            <a:r>
              <a:rPr lang="en-US" sz="36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en-US" sz="3600" dirty="0"/>
            </a:br>
            <a:r>
              <a:rPr lang="en-US" sz="3600" dirty="0">
                <a:hlinkClick r:id="rId3"/>
              </a:rPr>
              <a:t>giedrius@gregoriana.lt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8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1">
            <a:extLst>
              <a:ext uri="{FF2B5EF4-FFF2-40B4-BE49-F238E27FC236}">
                <a16:creationId xmlns:a16="http://schemas.microsoft.com/office/drawing/2014/main" id="{477AB914-B456-F344-99B5-B529090FE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6413501"/>
            <a:ext cx="1177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D3018A-E170-466A-A0F0-CD4A3F13A717}"/>
              </a:ext>
            </a:extLst>
          </p:cNvPr>
          <p:cNvSpPr txBox="1"/>
          <p:nvPr/>
        </p:nvSpPr>
        <p:spPr>
          <a:xfrm>
            <a:off x="3616040" y="527681"/>
            <a:ext cx="6627360" cy="12298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9" tIns="35719" rIns="35719" bIns="35719" spcCol="38100" anchor="ctr">
            <a:spAutoFit/>
          </a:bodyPr>
          <a:lstStyle/>
          <a:p>
            <a:pPr defTabSz="410751">
              <a:defRPr/>
            </a:pPr>
            <a:r>
              <a:rPr lang="lt-LT" sz="4148" dirty="0">
                <a:solidFill>
                  <a:srgbClr val="004B79"/>
                </a:solidFill>
                <a:latin typeface="Raleway" panose="020B0503030101060003" pitchFamily="34" charset="-70"/>
                <a:sym typeface="Helvetica Neue"/>
              </a:rPr>
              <a:t>Dekanatas</a:t>
            </a:r>
          </a:p>
          <a:p>
            <a:pPr defTabSz="410751">
              <a:defRPr/>
            </a:pPr>
            <a:r>
              <a:rPr lang="lt-LT" sz="3375" i="1" dirty="0">
                <a:solidFill>
                  <a:srgbClr val="004B79"/>
                </a:solidFill>
                <a:latin typeface="Raleway" panose="020B0503030101060003" pitchFamily="34" charset="-70"/>
                <a:sym typeface="Helvetica Neue"/>
              </a:rPr>
              <a:t>Studijų skyrius (II aukštas)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76057C-333E-0244-A966-F869E8BB08A1}"/>
              </a:ext>
            </a:extLst>
          </p:cNvPr>
          <p:cNvGraphicFramePr>
            <a:graphicFrameLocks noGrp="1"/>
          </p:cNvGraphicFramePr>
          <p:nvPr/>
        </p:nvGraphicFramePr>
        <p:xfrm>
          <a:off x="1722439" y="2109789"/>
          <a:ext cx="8637587" cy="3781903"/>
        </p:xfrm>
        <a:graphic>
          <a:graphicData uri="http://schemas.openxmlformats.org/drawingml/2006/table">
            <a:tbl>
              <a:tblPr/>
              <a:tblGrid>
                <a:gridCol w="4319587">
                  <a:extLst>
                    <a:ext uri="{9D8B030D-6E8A-4147-A177-3AD203B41FA5}">
                      <a16:colId xmlns:a16="http://schemas.microsoft.com/office/drawing/2014/main" val="3757555922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1232516717"/>
                    </a:ext>
                  </a:extLst>
                </a:gridCol>
              </a:tblGrid>
              <a:tr h="671513">
                <a:tc>
                  <a:txBody>
                    <a:bodyPr/>
                    <a:lstStyle>
                      <a:lvl1pPr algn="just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just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just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Studentų akademinis konsultavimas</a:t>
                      </a:r>
                    </a:p>
                  </a:txBody>
                  <a:tcPr marL="64294" marR="64294" marT="32147" marB="321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C692"/>
                    </a:solidFill>
                  </a:tcPr>
                </a:tc>
                <a:tc>
                  <a:txBody>
                    <a:bodyPr/>
                    <a:lstStyle>
                      <a:lvl1pPr algn="just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just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just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Bakalauro s</a:t>
                      </a: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tudijų koordinatorė </a:t>
                      </a:r>
                      <a:b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</a:b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(studijų procesas)</a:t>
                      </a:r>
                    </a:p>
                  </a:txBody>
                  <a:tcPr marL="64294" marR="64294" marT="32147" marB="321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B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643502"/>
                  </a:ext>
                </a:extLst>
              </a:tr>
              <a:tr h="1093788">
                <a:tc>
                  <a:txBody>
                    <a:bodyPr/>
                    <a:lstStyle>
                      <a:lvl1pPr algn="just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just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just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Toma Limontaitė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Tel. (8 5) 268 7202</a:t>
                      </a:r>
                      <a:endParaRPr kumimoji="0" lang="lt-LT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anose="020B0503030101060003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Toma.Limontaite@flf.vu.lt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anose="020B0503030101060003"/>
                        <a:ea typeface="ＭＳ Ｐゴシック" panose="020B0600070205080204" pitchFamily="34" charset="-128"/>
                      </a:endParaRPr>
                    </a:p>
                  </a:txBody>
                  <a:tcPr marL="64294" marR="64294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just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just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Kotryna Peilakauskaitė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Tel. (8 5) 268 720</a:t>
                      </a:r>
                      <a:r>
                        <a:rPr kumimoji="0" lang="lt-LT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Kotryna.Peilakauskaite@flf.vu.lt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aleway" panose="020B0503030101060003"/>
                        <a:ea typeface="ＭＳ Ｐゴシック" panose="020B0600070205080204" pitchFamily="34" charset="-128"/>
                      </a:endParaRPr>
                    </a:p>
                  </a:txBody>
                  <a:tcPr marL="64294" marR="64294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279264"/>
                  </a:ext>
                </a:extLst>
              </a:tr>
              <a:tr h="811213">
                <a:tc>
                  <a:txBody>
                    <a:bodyPr/>
                    <a:lstStyle>
                      <a:lvl1pPr algn="just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just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just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Gretutinės studijos, profesinė praktika, studijų įmokos</a:t>
                      </a: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, magistrant</a:t>
                      </a: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ūra</a:t>
                      </a:r>
                    </a:p>
                  </a:txBody>
                  <a:tcPr marL="64294" marR="64294" marT="32147" marB="321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B5CD"/>
                    </a:solidFill>
                  </a:tcPr>
                </a:tc>
                <a:tc>
                  <a:txBody>
                    <a:bodyPr/>
                    <a:lstStyle>
                      <a:lvl1pPr algn="just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just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just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Studijos užsienyje,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ERASMUS+ praktika</a:t>
                      </a:r>
                    </a:p>
                  </a:txBody>
                  <a:tcPr marL="64294" marR="64294" marT="32147" marB="321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C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46365"/>
                  </a:ext>
                </a:extLst>
              </a:tr>
              <a:tr h="1198563">
                <a:tc>
                  <a:txBody>
                    <a:bodyPr/>
                    <a:lstStyle>
                      <a:lvl1pPr algn="just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just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just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Jekaterina Jefremova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Tel. (8 5) 268 720</a:t>
                      </a:r>
                      <a:r>
                        <a:rPr kumimoji="0" lang="lt-LT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Jekaterina.Jefremova@flf.vu.lt</a:t>
                      </a:r>
                    </a:p>
                  </a:txBody>
                  <a:tcPr marL="64294" marR="64294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algn="just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just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just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just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Giedrė Matkėnienė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Tel. (8 5) 268 720</a:t>
                      </a:r>
                      <a:r>
                        <a:rPr kumimoji="0" lang="lt-LT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aleway" panose="020B0503030101060003"/>
                          <a:ea typeface="ＭＳ Ｐゴシック" panose="020B0600070205080204" pitchFamily="34" charset="-128"/>
                        </a:rPr>
                        <a:t>Giedre.Matkeniene@flf.vu.lt</a:t>
                      </a:r>
                    </a:p>
                  </a:txBody>
                  <a:tcPr marL="64294" marR="64294" marT="32147" marB="321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52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95177"/>
      </p:ext>
    </p:extLst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Title 1">
            <a:extLst>
              <a:ext uri="{FF2B5EF4-FFF2-40B4-BE49-F238E27FC236}">
                <a16:creationId xmlns:a16="http://schemas.microsoft.com/office/drawing/2014/main" id="{602ECAD8-8507-394F-863B-EF929B73D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247" y="914400"/>
            <a:ext cx="3632590" cy="35858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en-US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Studijos</a:t>
            </a:r>
            <a:r>
              <a:rPr lang="en-US" alt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skandinavistikos</a:t>
            </a:r>
            <a:r>
              <a:rPr lang="en-US" alt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centre</a:t>
            </a:r>
            <a:r>
              <a:rPr lang="en-US" alt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ne </a:t>
            </a:r>
            <a:r>
              <a:rPr lang="en-US" altLang="en-US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tik</a:t>
            </a:r>
            <a:r>
              <a:rPr lang="en-US" alt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akademinis</a:t>
            </a:r>
            <a:r>
              <a:rPr lang="en-US" alt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bet </a:t>
            </a:r>
            <a:r>
              <a:rPr lang="en-US" altLang="en-US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alt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altLang="en-US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socialinis</a:t>
            </a:r>
            <a:r>
              <a:rPr lang="en-US" alt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7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projektas</a:t>
            </a:r>
            <a:r>
              <a:rPr lang="en-US" altLang="en-US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alt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Picture 13">
            <a:extLst>
              <a:ext uri="{FF2B5EF4-FFF2-40B4-BE49-F238E27FC236}">
                <a16:creationId xmlns:a16="http://schemas.microsoft.com/office/drawing/2014/main" id="{A7EE450D-BBE8-444B-86FB-A9BC98F34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975391"/>
            <a:ext cx="6553545" cy="49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Date Placeholder 3">
            <a:extLst>
              <a:ext uri="{FF2B5EF4-FFF2-40B4-BE49-F238E27FC236}">
                <a16:creationId xmlns:a16="http://schemas.microsoft.com/office/drawing/2014/main" id="{F8107827-5DC6-5B48-8C96-D7910B4071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5844" name="Footer Placeholder 4">
            <a:extLst>
              <a:ext uri="{FF2B5EF4-FFF2-40B4-BE49-F238E27FC236}">
                <a16:creationId xmlns:a16="http://schemas.microsoft.com/office/drawing/2014/main" id="{FDB3BA6D-8053-504F-B7B0-2B74B613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8601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7020-9AF9-1B41-A5B8-E5F5873D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870" y="1003148"/>
            <a:ext cx="6112348" cy="3657600"/>
          </a:xfrm>
        </p:spPr>
        <p:txBody>
          <a:bodyPr>
            <a:normAutofit fontScale="90000"/>
          </a:bodyPr>
          <a:lstStyle/>
          <a:p>
            <a:r>
              <a:rPr lang="en-US" altLang="en-US" i="1" dirty="0">
                <a:latin typeface="Constantia" panose="02030602050306030303" pitchFamily="18" charset="0"/>
              </a:rPr>
              <a:t> </a:t>
            </a:r>
            <a:r>
              <a:rPr lang="en-US" altLang="en-US" i="1" dirty="0" err="1">
                <a:latin typeface="Constantia" panose="02030602050306030303" pitchFamily="18" charset="0"/>
              </a:rPr>
              <a:t>Skandinavistikos</a:t>
            </a:r>
            <a:r>
              <a:rPr lang="en-US" altLang="en-US" i="1" dirty="0">
                <a:latin typeface="Constantia" panose="02030602050306030303" pitchFamily="18" charset="0"/>
              </a:rPr>
              <a:t> BA </a:t>
            </a:r>
            <a:r>
              <a:rPr lang="en-US" altLang="en-US" i="1" dirty="0" err="1">
                <a:latin typeface="Constantia" panose="02030602050306030303" pitchFamily="18" charset="0"/>
              </a:rPr>
              <a:t>studijų</a:t>
            </a:r>
            <a:r>
              <a:rPr lang="en-US" altLang="en-US" i="1" dirty="0">
                <a:latin typeface="Constantia" panose="02030602050306030303" pitchFamily="18" charset="0"/>
              </a:rPr>
              <a:t> </a:t>
            </a:r>
            <a:r>
              <a:rPr lang="en-US" altLang="en-US" i="1" dirty="0" err="1">
                <a:latin typeface="Constantia" panose="02030602050306030303" pitchFamily="18" charset="0"/>
              </a:rPr>
              <a:t>programa</a:t>
            </a:r>
            <a:r>
              <a:rPr lang="en-US" altLang="en-US" i="1" dirty="0">
                <a:latin typeface="Constantia" panose="02030602050306030303" pitchFamily="18" charset="0"/>
              </a:rPr>
              <a:t> </a:t>
            </a:r>
            <a:br>
              <a:rPr lang="en-US" altLang="en-US" dirty="0">
                <a:latin typeface="Constantia" panose="02030602050306030303" pitchFamily="18" charset="0"/>
              </a:rPr>
            </a:b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4 </a:t>
            </a:r>
            <a:r>
              <a:rPr lang="en-US" altLang="en-US" dirty="0" err="1">
                <a:latin typeface="Constantia" panose="02030602050306030303" pitchFamily="18" charset="0"/>
              </a:rPr>
              <a:t>metai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240 </a:t>
            </a:r>
            <a:r>
              <a:rPr lang="en-US" altLang="en-US" dirty="0" err="1">
                <a:latin typeface="Constantia" panose="02030602050306030303" pitchFamily="18" charset="0"/>
              </a:rPr>
              <a:t>kreditai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3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2C79AA6-462B-024E-8B6C-4D5EE9788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>
                <a:latin typeface="Constantia" panose="02030602050306030303" pitchFamily="18" charset="0"/>
              </a:rPr>
              <a:t>Studijų  programos stuktūra:</a:t>
            </a:r>
            <a:br>
              <a:rPr lang="en-US" altLang="en-US">
                <a:latin typeface="Constantia" panose="02030602050306030303" pitchFamily="18" charset="0"/>
              </a:rPr>
            </a:br>
            <a:endParaRPr lang="en-US" altLang="en-US">
              <a:latin typeface="Constantia" panose="020306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961F0E-69B1-514C-A6DD-20169D5A7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402867"/>
              </p:ext>
            </p:extLst>
          </p:nvPr>
        </p:nvGraphicFramePr>
        <p:xfrm>
          <a:off x="1147632" y="1825625"/>
          <a:ext cx="9896736" cy="435133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89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045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Privalomieji dalykai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L="85319" marR="85319" marT="42665" marB="4266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4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Pasirenkamieji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dalykai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lt-LT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specialybės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ir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lt-LT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kitų studijų krypčių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-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nuo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III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semestro</a:t>
                      </a:r>
                      <a:endParaRPr kumimoji="0" lang="en-US" sz="3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L="85319" marR="85319" marT="42665" marB="4266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45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BUSai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- II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ir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III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semestras</a:t>
                      </a:r>
                      <a:endParaRPr kumimoji="0" lang="en-US" sz="3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L="85319" marR="85319" marT="42665" marB="4266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4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Praktika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- VIII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semestras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L="85319" marR="85319" marT="42665" marB="4266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45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darbas</a:t>
                      </a:r>
                      <a:r>
                        <a:rPr kumimoji="0" lang="en-US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VIII </a:t>
                      </a:r>
                      <a:r>
                        <a:rPr kumimoji="0" lang="en-US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semestras</a:t>
                      </a:r>
                      <a:endParaRPr kumimoji="0" lang="en-US" sz="3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ＭＳ Ｐゴシック" pitchFamily="34" charset="-128"/>
                      </a:endParaRPr>
                    </a:p>
                  </a:txBody>
                  <a:tcPr marL="85319" marR="85319" marT="42665" marB="4266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48" name="Date Placeholder 3">
            <a:extLst>
              <a:ext uri="{FF2B5EF4-FFF2-40B4-BE49-F238E27FC236}">
                <a16:creationId xmlns:a16="http://schemas.microsoft.com/office/drawing/2014/main" id="{9450B908-CB83-3346-B7D4-B99F08C478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449" name="Footer Placeholder 4">
            <a:extLst>
              <a:ext uri="{FF2B5EF4-FFF2-40B4-BE49-F238E27FC236}">
                <a16:creationId xmlns:a16="http://schemas.microsoft.com/office/drawing/2014/main" id="{9A79B867-081C-6D42-A9EF-3BC0890B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0904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33F6D556-669C-164B-9770-D039BD018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>
                <a:latin typeface="Constantia" panose="02030602050306030303" pitchFamily="18" charset="0"/>
              </a:rPr>
              <a:t>Gretutinės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studijos</a:t>
            </a:r>
            <a:r>
              <a:rPr lang="en-US" altLang="en-US" dirty="0">
                <a:latin typeface="Constantia" panose="02030602050306030303" pitchFamily="18" charset="0"/>
              </a:rPr>
              <a:t>  </a:t>
            </a:r>
            <a:r>
              <a:rPr lang="en-US" altLang="en-US" dirty="0" err="1">
                <a:latin typeface="Constantia" panose="02030602050306030303" pitchFamily="18" charset="0"/>
              </a:rPr>
              <a:t>skandinavistikos</a:t>
            </a:r>
            <a:r>
              <a:rPr lang="en-US" altLang="en-US" dirty="0">
                <a:latin typeface="Constantia" panose="02030602050306030303" pitchFamily="18" charset="0"/>
              </a:rPr>
              <a:t> </a:t>
            </a:r>
            <a:r>
              <a:rPr lang="en-US" altLang="en-US" dirty="0" err="1">
                <a:latin typeface="Constantia" panose="02030602050306030303" pitchFamily="18" charset="0"/>
              </a:rPr>
              <a:t>studentams</a:t>
            </a:r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EF47A62-52FD-4A4A-99A7-706B8A7AF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76475"/>
            <a:ext cx="8929255" cy="365816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err="1">
                <a:latin typeface="Constantia" panose="02030602050306030303" pitchFamily="18" charset="0"/>
              </a:rPr>
              <a:t>Gretutinių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studijų</a:t>
            </a:r>
            <a:r>
              <a:rPr lang="en-US" altLang="en-US" sz="2800" dirty="0">
                <a:latin typeface="Constantia" panose="02030602050306030303" pitchFamily="18" charset="0"/>
              </a:rPr>
              <a:t> (</a:t>
            </a:r>
            <a:r>
              <a:rPr lang="en-US" altLang="en-US" sz="2800" dirty="0" err="1">
                <a:latin typeface="Constantia" panose="02030602050306030303" pitchFamily="18" charset="0"/>
              </a:rPr>
              <a:t>mažosios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specialybės</a:t>
            </a:r>
            <a:r>
              <a:rPr lang="en-US" altLang="en-US" sz="2800" dirty="0">
                <a:latin typeface="Constantia" panose="02030602050306030303" pitchFamily="18" charset="0"/>
              </a:rPr>
              <a:t>) </a:t>
            </a:r>
            <a:r>
              <a:rPr lang="en-US" altLang="en-US" sz="2800" dirty="0" err="1">
                <a:latin typeface="Constantia" panose="02030602050306030303" pitchFamily="18" charset="0"/>
              </a:rPr>
              <a:t>galimybė</a:t>
            </a:r>
            <a:r>
              <a:rPr lang="en-US" altLang="en-US" sz="2800" dirty="0">
                <a:latin typeface="Constantia" panose="02030602050306030303" pitchFamily="18" charset="0"/>
              </a:rPr>
              <a:t> – </a:t>
            </a:r>
            <a:r>
              <a:rPr lang="en-US" altLang="en-US" sz="2800" dirty="0" err="1">
                <a:latin typeface="Constantia" panose="02030602050306030303" pitchFamily="18" charset="0"/>
              </a:rPr>
              <a:t>nuo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Constantia" panose="02030602050306030303" pitchFamily="18" charset="0"/>
              </a:rPr>
              <a:t>3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semestro</a:t>
            </a:r>
            <a:r>
              <a:rPr lang="en-US" altLang="en-US" sz="2800" dirty="0">
                <a:latin typeface="Constantia" panose="02030602050306030303" pitchFamily="18" charset="0"/>
              </a:rPr>
              <a:t> - </a:t>
            </a:r>
            <a:r>
              <a:rPr lang="en-US" altLang="en-US" sz="2800" dirty="0">
                <a:solidFill>
                  <a:srgbClr val="C00000"/>
                </a:solidFill>
                <a:latin typeface="Constantia" panose="02030602050306030303" pitchFamily="18" charset="0"/>
              </a:rPr>
              <a:t>60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kreditų</a:t>
            </a:r>
            <a:endParaRPr lang="en-US" altLang="en-US" sz="2800" dirty="0">
              <a:latin typeface="Constantia" panose="02030602050306030303" pitchFamily="18" charset="0"/>
            </a:endParaRPr>
          </a:p>
          <a:p>
            <a:r>
              <a:rPr lang="en-US" altLang="en-US" sz="2800" dirty="0">
                <a:latin typeface="Constantia" panose="02030602050306030303" pitchFamily="18" charset="0"/>
                <a:hlinkClick r:id="rId2"/>
              </a:rPr>
              <a:t>https://www.vu.lt/studijos/studentams/studiju-eiga/gretutines-studijos</a:t>
            </a:r>
            <a:endParaRPr lang="en-US" altLang="en-US" sz="2800" dirty="0">
              <a:latin typeface="Constantia" panose="02030602050306030303" pitchFamily="18" charset="0"/>
            </a:endParaRPr>
          </a:p>
          <a:p>
            <a:endParaRPr lang="en-US" altLang="en-US" sz="2800" dirty="0">
              <a:latin typeface="Constantia" panose="02030602050306030303" pitchFamily="18" charset="0"/>
            </a:endParaRPr>
          </a:p>
          <a:p>
            <a:r>
              <a:rPr lang="en-US" altLang="en-US" sz="2800" dirty="0" err="1">
                <a:latin typeface="Constantia" panose="02030602050306030303" pitchFamily="18" charset="0"/>
              </a:rPr>
              <a:t>Nepamirškite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pasidomėti</a:t>
            </a:r>
            <a:r>
              <a:rPr lang="en-US" altLang="en-US" sz="2800" dirty="0">
                <a:latin typeface="Constantia" panose="02030602050306030303" pitchFamily="18" charset="0"/>
              </a:rPr>
              <a:t>, </a:t>
            </a:r>
            <a:r>
              <a:rPr lang="en-US" altLang="en-US" sz="2800" dirty="0" err="1">
                <a:latin typeface="Constantia" panose="02030602050306030303" pitchFamily="18" charset="0"/>
              </a:rPr>
              <a:t>kada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vyksta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priėmimas</a:t>
            </a:r>
            <a:r>
              <a:rPr lang="en-US" altLang="en-US" sz="2800" dirty="0">
                <a:latin typeface="Constantia" panose="02030602050306030303" pitchFamily="18" charset="0"/>
              </a:rPr>
              <a:t> !</a:t>
            </a:r>
          </a:p>
          <a:p>
            <a:endParaRPr lang="en-US" altLang="en-US" sz="2800" dirty="0">
              <a:latin typeface="Constantia" panose="02030602050306030303" pitchFamily="18" charset="0"/>
            </a:endParaRPr>
          </a:p>
          <a:p>
            <a:r>
              <a:rPr lang="en-US" altLang="en-US" sz="2800" dirty="0">
                <a:latin typeface="Constantia" panose="02030602050306030303" pitchFamily="18" charset="0"/>
              </a:rPr>
              <a:t>[</a:t>
            </a:r>
            <a:r>
              <a:rPr lang="en-US" altLang="en-US" sz="2800" dirty="0" err="1">
                <a:latin typeface="Constantia" panose="02030602050306030303" pitchFamily="18" charset="0"/>
              </a:rPr>
              <a:t>Suomistikos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kaip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gretutinės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specialybės</a:t>
            </a:r>
            <a:r>
              <a:rPr lang="en-US" altLang="en-US" sz="2800" dirty="0">
                <a:latin typeface="Constantia" panose="02030602050306030303" pitchFamily="18" charset="0"/>
              </a:rPr>
              <a:t>  </a:t>
            </a:r>
            <a:r>
              <a:rPr lang="en-US" altLang="en-US" sz="2800" dirty="0" err="1">
                <a:latin typeface="Constantia" panose="02030602050306030303" pitchFamily="18" charset="0"/>
              </a:rPr>
              <a:t>klausimas</a:t>
            </a:r>
            <a:r>
              <a:rPr lang="en-US" altLang="en-US" sz="2800" dirty="0">
                <a:latin typeface="Constantia" panose="02030602050306030303" pitchFamily="18" charset="0"/>
              </a:rPr>
              <a:t>]</a:t>
            </a: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19459" name="Date Placeholder 3">
            <a:extLst>
              <a:ext uri="{FF2B5EF4-FFF2-40B4-BE49-F238E27FC236}">
                <a16:creationId xmlns:a16="http://schemas.microsoft.com/office/drawing/2014/main" id="{1EF406F9-8E32-CF47-98CB-0E09AB8A7C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9460" name="Footer Placeholder 4">
            <a:extLst>
              <a:ext uri="{FF2B5EF4-FFF2-40B4-BE49-F238E27FC236}">
                <a16:creationId xmlns:a16="http://schemas.microsoft.com/office/drawing/2014/main" id="{1EAD2D71-93C3-F44A-BF6D-08F66A48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0600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23B7E-6BDD-CE45-81AD-2C87D99F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8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Šioks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toks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studijų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sandaros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skirtumas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pasirinkus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gretutines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studijas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98A2E-9FBD-0E4F-9162-94458869F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08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reditų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pasiskirstymas</a:t>
            </a:r>
            <a:endParaRPr lang="en-US" sz="2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16">
            <a:extLst>
              <a:ext uri="{FF2B5EF4-FFF2-40B4-BE49-F238E27FC236}">
                <a16:creationId xmlns:a16="http://schemas.microsoft.com/office/drawing/2014/main" id="{341CFBB9-2670-F449-B727-172C9FCB22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50729"/>
            <a:ext cx="7704667" cy="600964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AD5AFEE-AFC5-BF4A-8468-E7B0A1F2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>
                <a:latin typeface="Constantia" panose="02030602050306030303" pitchFamily="18" charset="0"/>
              </a:rPr>
              <a:t>Svarbi informacija dėl specialybės pasirenkamųjų</a:t>
            </a:r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789A559D-D7CB-1D42-8EEB-B3D11304C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lt-LT" altLang="en-US" sz="2800">
                <a:latin typeface="Constantia" panose="02030602050306030303" pitchFamily="18" charset="0"/>
              </a:rPr>
              <a:t>Švedų/danų/norvegų k. specialybės studentai gali rinktis </a:t>
            </a:r>
            <a:r>
              <a:rPr lang="lt-LT" altLang="en-US" sz="2800">
                <a:solidFill>
                  <a:srgbClr val="FF0000"/>
                </a:solidFill>
                <a:latin typeface="Constantia" panose="02030602050306030303" pitchFamily="18" charset="0"/>
              </a:rPr>
              <a:t>gretutines studijas</a:t>
            </a:r>
            <a:r>
              <a:rPr lang="lt-LT" altLang="en-US" sz="2800">
                <a:latin typeface="Constantia" panose="02030602050306030303" pitchFamily="18" charset="0"/>
              </a:rPr>
              <a:t>, jas pasirinkus lieka </a:t>
            </a:r>
            <a:r>
              <a:rPr lang="lt-LT" altLang="en-US" sz="2800">
                <a:solidFill>
                  <a:srgbClr val="FF0000"/>
                </a:solidFill>
                <a:latin typeface="Constantia" panose="02030602050306030303" pitchFamily="18" charset="0"/>
              </a:rPr>
              <a:t>10</a:t>
            </a:r>
            <a:r>
              <a:rPr lang="lt-LT" altLang="en-US" sz="2800">
                <a:latin typeface="Constantia" panose="02030602050306030303" pitchFamily="18" charset="0"/>
              </a:rPr>
              <a:t> kreditų, kuriuos </a:t>
            </a:r>
            <a:r>
              <a:rPr lang="lt-LT" altLang="en-US" sz="2800" b="1">
                <a:latin typeface="Constantia" panose="02030602050306030303" pitchFamily="18" charset="0"/>
              </a:rPr>
              <a:t>reikia išnaudoti</a:t>
            </a:r>
            <a:r>
              <a:rPr lang="lt-LT" altLang="en-US" sz="2800">
                <a:latin typeface="Constantia" panose="02030602050306030303" pitchFamily="18" charset="0"/>
              </a:rPr>
              <a:t> </a:t>
            </a:r>
            <a:r>
              <a:rPr lang="lt-LT" altLang="en-US" sz="2800">
                <a:solidFill>
                  <a:srgbClr val="FF0000"/>
                </a:solidFill>
                <a:latin typeface="Constantia" panose="02030602050306030303" pitchFamily="18" charset="0"/>
              </a:rPr>
              <a:t>specialybės pasirenkamiesiems</a:t>
            </a:r>
            <a:r>
              <a:rPr lang="lt-LT" altLang="en-US" sz="2800">
                <a:latin typeface="Constantia" panose="02030602050306030303" pitchFamily="18" charset="0"/>
              </a:rPr>
              <a:t> dalykams. </a:t>
            </a:r>
            <a:r>
              <a:rPr lang="lt-LT" altLang="en-US" sz="2800">
                <a:solidFill>
                  <a:srgbClr val="FF0000"/>
                </a:solidFill>
                <a:latin typeface="Constantia" panose="02030602050306030303" pitchFamily="18" charset="0"/>
              </a:rPr>
              <a:t>Nepasirinkus gretutini</a:t>
            </a:r>
            <a:r>
              <a:rPr lang="lt-LT" altLang="en-US" sz="2800">
                <a:solidFill>
                  <a:srgbClr val="C00000"/>
                </a:solidFill>
                <a:latin typeface="Constantia" panose="02030602050306030303" pitchFamily="18" charset="0"/>
              </a:rPr>
              <a:t>ų</a:t>
            </a:r>
            <a:r>
              <a:rPr lang="lt-LT" altLang="en-US" sz="2800">
                <a:latin typeface="Constantia" panose="02030602050306030303" pitchFamily="18" charset="0"/>
              </a:rPr>
              <a:t> studijų reikia per ketverius studijų metus surinkti </a:t>
            </a:r>
            <a:r>
              <a:rPr lang="lt-LT" altLang="en-US" sz="2800">
                <a:solidFill>
                  <a:srgbClr val="FF0000"/>
                </a:solidFill>
                <a:latin typeface="Constantia" panose="02030602050306030303" pitchFamily="18" charset="0"/>
              </a:rPr>
              <a:t>30</a:t>
            </a:r>
            <a:r>
              <a:rPr lang="lt-LT" altLang="en-US" sz="2800">
                <a:latin typeface="Constantia" panose="02030602050306030303" pitchFamily="18" charset="0"/>
              </a:rPr>
              <a:t> kreditų </a:t>
            </a:r>
            <a:r>
              <a:rPr lang="lt-LT" altLang="en-US" sz="2800">
                <a:solidFill>
                  <a:srgbClr val="FF0000"/>
                </a:solidFill>
                <a:latin typeface="Constantia" panose="02030602050306030303" pitchFamily="18" charset="0"/>
              </a:rPr>
              <a:t>specialybės</a:t>
            </a:r>
            <a:r>
              <a:rPr lang="lt-LT" altLang="en-US" sz="2800">
                <a:latin typeface="Constantia" panose="02030602050306030303" pitchFamily="18" charset="0"/>
              </a:rPr>
              <a:t> (skandinavistinių) pasirenkamųjų dalykų ir </a:t>
            </a:r>
            <a:r>
              <a:rPr lang="lt-LT" altLang="en-US" sz="2800">
                <a:solidFill>
                  <a:srgbClr val="FF0000"/>
                </a:solidFill>
                <a:latin typeface="Constantia" panose="02030602050306030303" pitchFamily="18" charset="0"/>
              </a:rPr>
              <a:t>40</a:t>
            </a:r>
            <a:r>
              <a:rPr lang="lt-LT" altLang="en-US" sz="2800">
                <a:latin typeface="Constantia" panose="02030602050306030303" pitchFamily="18" charset="0"/>
              </a:rPr>
              <a:t> kreditų – </a:t>
            </a:r>
            <a:r>
              <a:rPr lang="lt-LT" altLang="en-US" sz="2800">
                <a:solidFill>
                  <a:srgbClr val="FF0000"/>
                </a:solidFill>
                <a:latin typeface="Constantia" panose="02030602050306030303" pitchFamily="18" charset="0"/>
              </a:rPr>
              <a:t>kitų studijų krypčių </a:t>
            </a:r>
            <a:r>
              <a:rPr lang="lt-LT" altLang="en-US" sz="2800">
                <a:latin typeface="Constantia" panose="02030602050306030303" pitchFamily="18" charset="0"/>
              </a:rPr>
              <a:t>dalykų.</a:t>
            </a:r>
            <a:endParaRPr lang="en-US" altLang="en-US" sz="2800">
              <a:latin typeface="Constantia" panose="02030602050306030303" pitchFamily="18" charset="0"/>
            </a:endParaRPr>
          </a:p>
        </p:txBody>
      </p:sp>
      <p:sp>
        <p:nvSpPr>
          <p:cNvPr id="23555" name="Date Placeholder 3">
            <a:extLst>
              <a:ext uri="{FF2B5EF4-FFF2-40B4-BE49-F238E27FC236}">
                <a16:creationId xmlns:a16="http://schemas.microsoft.com/office/drawing/2014/main" id="{479D101F-1385-0246-A3A6-42E0352FB2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t-LT" altLang="en-US" sz="1400"/>
              <a:t>data</a:t>
            </a:r>
            <a:endParaRPr lang="en-US" altLang="en-US" sz="1400"/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3D39D797-E47A-074A-9CAE-766FD294C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lt-LT" altLang="en-US" sz="1400"/>
              <a:t> fakultetas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4002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0A0E22F-9BA4-2B4A-862B-C51ABA845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nstantia" panose="02030602050306030303" pitchFamily="18" charset="0"/>
              </a:rPr>
              <a:t>Skandinavistika kaip gretutinės studijos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37C477A6-B56D-E740-9DB0-6201879B7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latin typeface="Constantia" panose="02030602050306030303" pitchFamily="18" charset="0"/>
            </a:endParaRPr>
          </a:p>
          <a:p>
            <a:r>
              <a:rPr lang="en-US" altLang="en-US" sz="2800" dirty="0" err="1">
                <a:latin typeface="Constantia" panose="02030602050306030303" pitchFamily="18" charset="0"/>
              </a:rPr>
              <a:t>Šie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studentai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skandinavų</a:t>
            </a:r>
            <a:r>
              <a:rPr lang="en-US" altLang="en-US" sz="2800" dirty="0">
                <a:latin typeface="Constantia" panose="02030602050306030303" pitchFamily="18" charset="0"/>
              </a:rPr>
              <a:t> (</a:t>
            </a:r>
            <a:r>
              <a:rPr lang="en-US" altLang="en-US" sz="2800" dirty="0" err="1">
                <a:latin typeface="Constantia" panose="02030602050306030303" pitchFamily="18" charset="0"/>
              </a:rPr>
              <a:t>ir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suomių</a:t>
            </a:r>
            <a:r>
              <a:rPr lang="en-US" altLang="en-US" sz="2800" dirty="0">
                <a:latin typeface="Constantia" panose="02030602050306030303" pitchFamily="18" charset="0"/>
              </a:rPr>
              <a:t>) </a:t>
            </a:r>
            <a:r>
              <a:rPr lang="en-US" altLang="en-US" sz="2800" dirty="0" err="1">
                <a:latin typeface="Constantia" panose="02030602050306030303" pitchFamily="18" charset="0"/>
              </a:rPr>
              <a:t>kalbų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mokosi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kartu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su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pagrindinių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Skandinavistikos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studijų</a:t>
            </a:r>
            <a:r>
              <a:rPr lang="en-US" altLang="en-US" sz="2800" dirty="0">
                <a:latin typeface="Constantia" panose="02030602050306030303" pitchFamily="18" charset="0"/>
              </a:rPr>
              <a:t> </a:t>
            </a:r>
            <a:r>
              <a:rPr lang="en-US" altLang="en-US" sz="2800" dirty="0" err="1">
                <a:latin typeface="Constantia" panose="02030602050306030303" pitchFamily="18" charset="0"/>
              </a:rPr>
              <a:t>studentais</a:t>
            </a:r>
            <a:endParaRPr lang="en-US" altLang="en-US" sz="2800" dirty="0">
              <a:latin typeface="Constantia" panose="02030602050306030303" pitchFamily="18" charset="0"/>
            </a:endParaRPr>
          </a:p>
          <a:p>
            <a:r>
              <a:rPr lang="en-US" altLang="en-US" sz="2800" dirty="0" err="1">
                <a:latin typeface="Constantia" panose="02030602050306030303" pitchFamily="18" charset="0"/>
              </a:rPr>
              <a:t>Daugiau</a:t>
            </a:r>
            <a:r>
              <a:rPr lang="en-US" altLang="en-US" sz="2800" dirty="0">
                <a:latin typeface="Constantia" panose="02030602050306030303" pitchFamily="18" charset="0"/>
              </a:rPr>
              <a:t> info</a:t>
            </a:r>
          </a:p>
          <a:p>
            <a:pPr>
              <a:buFontTx/>
              <a:buNone/>
            </a:pPr>
            <a:r>
              <a:rPr lang="en-US" altLang="en-US" sz="2800" dirty="0">
                <a:latin typeface="Constantia" panose="02030602050306030303" pitchFamily="18" charset="0"/>
                <a:hlinkClick r:id="rId3"/>
              </a:rPr>
              <a:t>http://www.flf.vu.lt/struktura/katedros/skandinavistikos-centras/1543-gretutines-studijos</a:t>
            </a:r>
            <a:endParaRPr lang="en-US" altLang="en-US" sz="2800" dirty="0">
              <a:latin typeface="Constantia" panose="02030602050306030303" pitchFamily="18" charset="0"/>
            </a:endParaRPr>
          </a:p>
          <a:p>
            <a:pPr>
              <a:buFontTx/>
              <a:buNone/>
            </a:pPr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24579" name="Date Placeholder 3">
            <a:extLst>
              <a:ext uri="{FF2B5EF4-FFF2-40B4-BE49-F238E27FC236}">
                <a16:creationId xmlns:a16="http://schemas.microsoft.com/office/drawing/2014/main" id="{03D156D3-CD74-3F45-942E-C8C3CC040E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0F74C14F-16E9-2F45-8957-4A1A28CC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algn="just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algn="just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algn="just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algn="just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453814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 FLF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 FLF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12287</TotalTime>
  <Words>708</Words>
  <Application>Microsoft Macintosh PowerPoint</Application>
  <PresentationFormat>Widescreen</PresentationFormat>
  <Paragraphs>121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Constantia</vt:lpstr>
      <vt:lpstr>Garamond</vt:lpstr>
      <vt:lpstr>GT Walsheim</vt:lpstr>
      <vt:lpstr>Helvetica Neue</vt:lpstr>
      <vt:lpstr>Raleway</vt:lpstr>
      <vt:lpstr>Custom Design</vt:lpstr>
      <vt:lpstr>1_Custom Design</vt:lpstr>
      <vt:lpstr>Skandinavistikos studijos – aktyviam ir smalsiam studentui  </vt:lpstr>
      <vt:lpstr>Skandinavistikos centras  nėra kalbų mokykla !  </vt:lpstr>
      <vt:lpstr>Studijos skandinavistikos centre – ne tik akademinis, bet ir  socialinis projektas! </vt:lpstr>
      <vt:lpstr> Skandinavistikos BA studijų programa   4 metai 240 kreditai</vt:lpstr>
      <vt:lpstr>Studijų  programos stuktūra: </vt:lpstr>
      <vt:lpstr>Gretutinės studijos  skandinavistikos studentams</vt:lpstr>
      <vt:lpstr> Šioks toks studijų sandaros skirtumas, pasirinkus gretutines studijas ir ne </vt:lpstr>
      <vt:lpstr>Svarbi informacija dėl specialybės pasirenkamųjų</vt:lpstr>
      <vt:lpstr>Skandinavistika kaip gretutinės studijos</vt:lpstr>
      <vt:lpstr>Dėmesio  gretutininių Skandinavistikos BA studijų studentams:</vt:lpstr>
      <vt:lpstr>Auditorinės valandos - lankomumas</vt:lpstr>
      <vt:lpstr>Lankyti ir (ar) dirbti?</vt:lpstr>
      <vt:lpstr>Auditorinis darbas – tik dalis darbo</vt:lpstr>
      <vt:lpstr>,,Normali “ studento “darbo diena”  -  8 darbo valandos</vt:lpstr>
      <vt:lpstr>Naudingi internetiniai šaltiniai savarankiškam darbui ir informacijos sklaidai</vt:lpstr>
      <vt:lpstr>Kelios skaidrės iš prodekanės prezentacijos</vt:lpstr>
      <vt:lpstr>PowerPoint Presentation</vt:lpstr>
      <vt:lpstr>PowerPoint Presentation</vt:lpstr>
      <vt:lpstr>Svarbūs kontaktai studijų klausimais</vt:lpstr>
      <vt:lpstr>Skandinavistikos BA studijų programos komiteto pirmininkas </vt:lpstr>
      <vt:lpstr>PowerPoint Presentation</vt:lpstr>
    </vt:vector>
  </TitlesOfParts>
  <Company>Vilniaus universitetas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ieva step</cp:lastModifiedBy>
  <cp:revision>109</cp:revision>
  <dcterms:created xsi:type="dcterms:W3CDTF">2017-06-28T06:49:28Z</dcterms:created>
  <dcterms:modified xsi:type="dcterms:W3CDTF">2018-09-04T12:50:29Z</dcterms:modified>
</cp:coreProperties>
</file>