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Garamond"/>
        <a:ea typeface="Garamond"/>
        <a:cs typeface="Garamond"/>
        <a:sym typeface="Garamond"/>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Garamond"/>
        <a:ea typeface="Garamond"/>
        <a:cs typeface="Garamond"/>
        <a:sym typeface="Garamond"/>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Garamond"/>
        <a:ea typeface="Garamond"/>
        <a:cs typeface="Garamond"/>
        <a:sym typeface="Garamond"/>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Garamond"/>
        <a:ea typeface="Garamond"/>
        <a:cs typeface="Garamond"/>
        <a:sym typeface="Garamond"/>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Garamond"/>
        <a:ea typeface="Garamond"/>
        <a:cs typeface="Garamond"/>
        <a:sym typeface="Garamond"/>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Garamond"/>
        <a:ea typeface="Garamond"/>
        <a:cs typeface="Garamond"/>
        <a:sym typeface="Garamond"/>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Garamond"/>
        <a:ea typeface="Garamond"/>
        <a:cs typeface="Garamond"/>
        <a:sym typeface="Garamond"/>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Garamond"/>
        <a:ea typeface="Garamond"/>
        <a:cs typeface="Garamond"/>
        <a:sym typeface="Garamond"/>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Garamond"/>
        <a:ea typeface="Garamond"/>
        <a:cs typeface="Garamond"/>
        <a:sym typeface="Garamon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Garamond"/>
          <a:ea typeface="Garamond"/>
          <a:cs typeface="Garamond"/>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E7F3F4"/>
          </a:solidFill>
        </a:fill>
      </a:tcStyle>
    </a:wholeTbl>
    <a:band2H>
      <a:tcTxStyle b="def" i="def"/>
      <a:tcStyle>
        <a:tcBdr/>
        <a:fill>
          <a:solidFill>
            <a:srgbClr val="F3F9FA"/>
          </a:solidFill>
        </a:fill>
      </a:tcStyle>
    </a:band2H>
    <a:firstCol>
      <a:tcTxStyle b="on" i="on">
        <a:font>
          <a:latin typeface="Garamond"/>
          <a:ea typeface="Garamond"/>
          <a:cs typeface="Garamond"/>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firstCol>
    <a:lastRow>
      <a:tcTxStyle b="on" i="on">
        <a:font>
          <a:latin typeface="Garamond"/>
          <a:ea typeface="Garamond"/>
          <a:cs typeface="Garamond"/>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lastRow>
    <a:firstRow>
      <a:tcTxStyle b="on" i="on">
        <a:font>
          <a:latin typeface="Garamond"/>
          <a:ea typeface="Garamond"/>
          <a:cs typeface="Garamond"/>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firstRow>
  </a:tblStyle>
  <a:tblStyle styleId="{C7B018BB-80A7-4F77-B60F-C8B233D01FF8}" styleName="">
    <a:tblBg/>
    <a:wholeTbl>
      <a:tcTxStyle b="on" i="on">
        <a:font>
          <a:latin typeface="Garamond"/>
          <a:ea typeface="Garamond"/>
          <a:cs typeface="Garamond"/>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wholeTbl>
    <a:band2H>
      <a:tcTxStyle b="def" i="def"/>
      <a:tcStyle>
        <a:tcBdr/>
        <a:fill>
          <a:solidFill>
            <a:schemeClr val="accent3">
              <a:lumOff val="44000"/>
            </a:schemeClr>
          </a:solidFill>
        </a:fill>
      </a:tcStyle>
    </a:band2H>
    <a:firstCol>
      <a:tcTxStyle b="on" i="on">
        <a:font>
          <a:latin typeface="Garamond"/>
          <a:ea typeface="Garamond"/>
          <a:cs typeface="Garamond"/>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firstCol>
    <a:lastRow>
      <a:tcTxStyle b="on" i="on">
        <a:font>
          <a:latin typeface="Garamond"/>
          <a:ea typeface="Garamond"/>
          <a:cs typeface="Garamond"/>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lastRow>
    <a:firstRow>
      <a:tcTxStyle b="on" i="on">
        <a:font>
          <a:latin typeface="Garamond"/>
          <a:ea typeface="Garamond"/>
          <a:cs typeface="Garamond"/>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firstRow>
  </a:tblStyle>
  <a:tblStyle styleId="{EEE7283C-3CF3-47DC-8721-378D4A62B228}" styleName="">
    <a:tblBg/>
    <a:wholeTbl>
      <a:tcTxStyle b="on" i="on">
        <a:font>
          <a:latin typeface="Garamond"/>
          <a:ea typeface="Garamond"/>
          <a:cs typeface="Garamond"/>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CCCCDA"/>
          </a:solidFill>
        </a:fill>
      </a:tcStyle>
    </a:wholeTbl>
    <a:band2H>
      <a:tcTxStyle b="def" i="def"/>
      <a:tcStyle>
        <a:tcBdr/>
        <a:fill>
          <a:solidFill>
            <a:srgbClr val="E7E7ED"/>
          </a:solidFill>
        </a:fill>
      </a:tcStyle>
    </a:band2H>
    <a:firstCol>
      <a:tcTxStyle b="on" i="on">
        <a:font>
          <a:latin typeface="Garamond"/>
          <a:ea typeface="Garamond"/>
          <a:cs typeface="Garamond"/>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6"/>
          </a:solidFill>
        </a:fill>
      </a:tcStyle>
    </a:firstCol>
    <a:lastRow>
      <a:tcTxStyle b="on" i="on">
        <a:font>
          <a:latin typeface="Garamond"/>
          <a:ea typeface="Garamond"/>
          <a:cs typeface="Garamond"/>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6"/>
          </a:solidFill>
        </a:fill>
      </a:tcStyle>
    </a:lastRow>
    <a:firstRow>
      <a:tcTxStyle b="on" i="on">
        <a:font>
          <a:latin typeface="Garamond"/>
          <a:ea typeface="Garamond"/>
          <a:cs typeface="Garamond"/>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6"/>
          </a:solidFill>
        </a:fill>
      </a:tcStyle>
    </a:firstRow>
  </a:tblStyle>
  <a:tblStyle styleId="{CF821DB8-F4EB-4A41-A1BA-3FCAFE7338EE}" styleName="">
    <a:tblBg/>
    <a:wholeTbl>
      <a:tcTxStyle b="on" i="on">
        <a:font>
          <a:latin typeface="Garamond"/>
          <a:ea typeface="Garamond"/>
          <a:cs typeface="Garamond"/>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chemeClr val="accent3">
              <a:lumOff val="44000"/>
            </a:schemeClr>
          </a:solidFill>
        </a:fill>
      </a:tcStyle>
    </a:band2H>
    <a:firstCol>
      <a:tcTxStyle b="on" i="on">
        <a:font>
          <a:latin typeface="Garamond"/>
          <a:ea typeface="Garamond"/>
          <a:cs typeface="Garamond"/>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Garamond"/>
          <a:ea typeface="Garamond"/>
          <a:cs typeface="Garamond"/>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n">
        <a:font>
          <a:latin typeface="Garamond"/>
          <a:ea typeface="Garamond"/>
          <a:cs typeface="Garamond"/>
        </a:font>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Garamond"/>
          <a:ea typeface="Garamond"/>
          <a:cs typeface="Garamond"/>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Garamond"/>
          <a:ea typeface="Garamond"/>
          <a:cs typeface="Garamond"/>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firstCol>
    <a:lastRow>
      <a:tcTxStyle b="on" i="on">
        <a:font>
          <a:latin typeface="Garamond"/>
          <a:ea typeface="Garamond"/>
          <a:cs typeface="Garamond"/>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lastRow>
    <a:firstRow>
      <a:tcTxStyle b="on" i="on">
        <a:font>
          <a:latin typeface="Garamond"/>
          <a:ea typeface="Garamond"/>
          <a:cs typeface="Garamond"/>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firstRow>
  </a:tblStyle>
  <a:tblStyle styleId="{2708684C-4D16-4618-839F-0558EEFCDFE6}" styleName="">
    <a:tblBg/>
    <a:wholeTbl>
      <a:tcTxStyle b="on" i="on">
        <a:font>
          <a:latin typeface="Garamond"/>
          <a:ea typeface="Garamond"/>
          <a:cs typeface="Garamond"/>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chemeClr val="accent3">
              <a:lumOff val="44000"/>
            </a:schemeClr>
          </a:solidFill>
        </a:fill>
      </a:tcStyle>
    </a:band2H>
    <a:firstCol>
      <a:tcTxStyle b="on" i="on">
        <a:font>
          <a:latin typeface="Garamond"/>
          <a:ea typeface="Garamond"/>
          <a:cs typeface="Garamond"/>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Garamond"/>
          <a:ea typeface="Garamond"/>
          <a:cs typeface="Garamond"/>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Garamond"/>
          <a:ea typeface="Garamond"/>
          <a:cs typeface="Garamond"/>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44" name="Shape 44"/>
          <p:cNvSpPr/>
          <p:nvPr>
            <p:ph type="sldImg"/>
          </p:nvPr>
        </p:nvSpPr>
        <p:spPr>
          <a:xfrm>
            <a:off x="1143000" y="685800"/>
            <a:ext cx="4572000" cy="3429000"/>
          </a:xfrm>
          <a:prstGeom prst="rect">
            <a:avLst/>
          </a:prstGeom>
        </p:spPr>
        <p:txBody>
          <a:bodyPr/>
          <a:lstStyle/>
          <a:p>
            <a:pPr/>
          </a:p>
        </p:txBody>
      </p:sp>
      <p:sp>
        <p:nvSpPr>
          <p:cNvPr id="45" name="Shape 4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 name="Shape 58"/>
          <p:cNvSpPr/>
          <p:nvPr>
            <p:ph type="sldImg"/>
          </p:nvPr>
        </p:nvSpPr>
        <p:spPr>
          <a:prstGeom prst="rect">
            <a:avLst/>
          </a:prstGeom>
        </p:spPr>
        <p:txBody>
          <a:bodyPr/>
          <a:lstStyle/>
          <a:p>
            <a:pPr/>
          </a:p>
        </p:txBody>
      </p:sp>
      <p:sp>
        <p:nvSpPr>
          <p:cNvPr id="59" name="Shape 59"/>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a:r>
              <a:t>Graikijoje imtos kurti retorikos mokyklos, kuriose jaunimas buvo mokomas iškalbos meno, gero argumentavimo, o per pratybas skaitydavo ir analizuodavo savo arba patyrusių kalbų rašytojų (vadinamųjų logografų)  parašytas kalbas.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 name="Shape 88"/>
          <p:cNvSpPr/>
          <p:nvPr>
            <p:ph type="sldImg"/>
          </p:nvPr>
        </p:nvSpPr>
        <p:spPr>
          <a:prstGeom prst="rect">
            <a:avLst/>
          </a:prstGeom>
        </p:spPr>
        <p:txBody>
          <a:bodyPr/>
          <a:lstStyle/>
          <a:p>
            <a:pPr/>
          </a:p>
        </p:txBody>
      </p:sp>
      <p:sp>
        <p:nvSpPr>
          <p:cNvPr id="89" name="Shape 89"/>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a:r>
              <a:t>Sofistai, mėgę įrodinėti, samprotauti, diskutuoti, filosofuoti, nenorėjo priimti išankstinių bet kokio pobūdžio dogmų pažodžiui ir interpretuodavo tas dogmas, ieškodami racionalios minties ir stiprindami mokinių valią. Jie stengdavosi žūtbūt įtikinti juos, teikdami gudrius provokuojančius klausimus.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Shape 94"/>
          <p:cNvSpPr/>
          <p:nvPr>
            <p:ph type="sldImg"/>
          </p:nvPr>
        </p:nvSpPr>
        <p:spPr>
          <a:prstGeom prst="rect">
            <a:avLst/>
          </a:prstGeom>
        </p:spPr>
        <p:txBody>
          <a:bodyPr/>
          <a:lstStyle/>
          <a:p>
            <a:pPr/>
          </a:p>
        </p:txBody>
      </p:sp>
      <p:sp>
        <p:nvSpPr>
          <p:cNvPr id="95" name="Shape 95"/>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t>Provokaciniais  klausimais garsėjo išminčius Sokratas. Jis siekė patikrinti mokinio pozicijos, nuomonės, įsitikinimų tvirtumą, sąžiningumą, teisingumą. Jo klausimų pagrindas, kai kalbėtojo pozicija atsisuka prieš jį patį.</a:t>
            </a:r>
          </a:p>
          <a:p>
            <a:pPr defTabSz="914400">
              <a:lnSpc>
                <a:spcPct val="100000"/>
              </a:lnSpc>
              <a:spcBef>
                <a:spcPts val="400"/>
              </a:spcBef>
              <a:defRPr sz="1200">
                <a:latin typeface="Arial"/>
                <a:ea typeface="Arial"/>
                <a:cs typeface="Arial"/>
                <a:sym typeface="Arial"/>
              </a:defRPr>
            </a:pPr>
            <a:r>
              <a:t>Iš tiesų Sokrato klausimų negalima vadinti nekorektiškais, apie juos pasakoja Aristotelis III Retorikos knygoje, taip pat ir dialogų meistras Platonas naudojosi savo mokytojo Sokrato klausimų - atsakymų metodu ir netgi pagrindiniu savo kūrinių veikėju pasirinko Sokratą: šis pirmiausia tiksliai formuluoja klausimą, o paskui  -  atsakymas į jį turėjo iš dalies paaiškinti tiriamąjį objektą ir sudaryti prielaidas tolesnei jo analizei, vesti aistringo tiesos ieškojimo keliu. Žinoma, Sokratas mokėjo klausimų virtine užgriūti savo kaltintojus ir galų gale paskutiniuoju klausimu - atsakymu priremti prie sienos. Meleto, tvirtinusio, kad šis nepripažįstąs dievų, Sokratas paklausęs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a:p>
        </p:txBody>
      </p:sp>
      <p:sp>
        <p:nvSpPr>
          <p:cNvPr id="101" name="Shape 10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a:r>
              <a:t>„Jeigu tu, Korakai, išmokei mane retorikos, tai leiskis įtikinamas, kad tau nieko nepriklauso; o jeigu aš nesugebėsiu tavęs įtikinti, tai reikš, kad manęs neišmokei ir tokiu atveju užmokestis tau taip pat nepriklauso, nes, neišmokęs manęs retorikos meno, neišlaikei žodžio“. Į tai Korakas replikavo: „Jeigu mane, Teisijau, įtikinsi, kad man užmokestis nepriklauso, tai reikš, kad tave išmokiau įtikinimo meno ir tu man skolingas, tačiau jeigu tu manęs tuo neįtikinsi, tai tuo labiau privalai man užmokėti, nes nebūsiu įtikintas neimti iš tavęs užmokesčio“.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 name="Shape 106"/>
          <p:cNvSpPr/>
          <p:nvPr>
            <p:ph type="sldImg"/>
          </p:nvPr>
        </p:nvSpPr>
        <p:spPr>
          <a:prstGeom prst="rect">
            <a:avLst/>
          </a:prstGeom>
        </p:spPr>
        <p:txBody>
          <a:bodyPr/>
          <a:lstStyle/>
          <a:p>
            <a:pPr/>
          </a:p>
        </p:txBody>
      </p:sp>
      <p:sp>
        <p:nvSpPr>
          <p:cNvPr id="107" name="Shape 107"/>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a:r>
              <a:t>Gorgijas įtikinamai įrodinėja, kad ji visai nekalta: ji nesirenka, nesprendžia ir neveikia, bet pati yra pasirenkama gausybės vyrų, už ją sprendžia dievai ir likimas.  Virtuoziški Gorgijo kalbos triukai, gebėjimas virš tiesos iškelti regimybę ir tikėtinumą, skambiomis ir sklandžiomis periodų deklamacijomis ir įgudusio žodžio meistro vingrybėmis menkus dalykus parodyti didelius, o didelius – menkus, susilaukė ir nemenkos kritikos.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Shape 113"/>
          <p:cNvSpPr/>
          <p:nvPr>
            <p:ph type="sldImg"/>
          </p:nvPr>
        </p:nvSpPr>
        <p:spPr>
          <a:prstGeom prst="rect">
            <a:avLst/>
          </a:prstGeom>
        </p:spPr>
        <p:txBody>
          <a:bodyPr/>
          <a:lstStyle/>
          <a:p>
            <a:pPr/>
          </a:p>
        </p:txBody>
      </p:sp>
      <p:sp>
        <p:nvSpPr>
          <p:cNvPr id="114" name="Shape 114"/>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a:r>
              <a:t>Aristotelio retorika iš esmės buvo filologijos mokslas plačiąja prasme. Jo įtaka retorikos mokslo raidai tokia didelė, kad be jo postulatų neapseina turbūt nė vienas retorikos autorius. Aristotelio tiesos universalios ir aktualios. Didžiausi retorikos, filosofijos ir poetikos  mokslo autoritetai iki šiol cituoja Aristotelį itin pagarbiai: „Taip sakė jau Aristotelis“...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a:p>
        </p:txBody>
      </p:sp>
      <p:sp>
        <p:nvSpPr>
          <p:cNvPr id="129" name="Shape 129"/>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t>Demosteno vardas tapo oratoriaus sinonimu ne tik Graikijoje, bet ir visoje Europoje. Ir iki šių dienų Demosteno vardas tapęs bendriniu. Kai graikai didžiąja raide rašė </a:t>
            </a:r>
            <a:r>
              <a:rPr i="1"/>
              <a:t>Filosofas</a:t>
            </a:r>
            <a:r>
              <a:t>, turėjo galvoje tik Aristotelį, o kai rašė </a:t>
            </a:r>
            <a:r>
              <a:rPr i="1"/>
              <a:t>Poetas</a:t>
            </a:r>
            <a:r>
              <a:t> – prieš visų akis iškildavo didžiausias iš visų poetas Homeras, kai rašė ar tarė </a:t>
            </a:r>
            <a:r>
              <a:rPr i="1"/>
              <a:t>Retorius</a:t>
            </a:r>
            <a:r>
              <a:t>, galvoje turėjo vienintelį Demosteną.</a:t>
            </a:r>
          </a:p>
          <a:p>
            <a:pPr defTabSz="914400">
              <a:lnSpc>
                <a:spcPct val="100000"/>
              </a:lnSpc>
              <a:spcBef>
                <a:spcPts val="400"/>
              </a:spcBef>
              <a:defRPr sz="1200">
                <a:latin typeface="Arial"/>
                <a:ea typeface="Arial"/>
                <a:cs typeface="Arial"/>
                <a:sym typeface="Arial"/>
              </a:defRPr>
            </a:pPr>
            <a:r>
              <a:t>karalius Filipas, perskaitęs vieną tokią kalbą, paradoksaliai pasakė, kad jeigu būtų girdėjęs šį oratorių kalbant, jo įtikintas tikrai būtų balsavęs už karą prieš save. Demostenas labai  rimtai rengdavosi  kalbėti, o kalbų turinys visada derėjo su forma.  Didžiausią dėmesį jis skyrė kalbos sakymui: gestams, mimikai, balsui, aiškiai tarsenai.</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pic>
        <p:nvPicPr>
          <p:cNvPr id="19" name="sp_VU_zenklas" descr="sp_VU_zenklas"/>
          <p:cNvPicPr>
            <a:picLocks noChangeAspect="1"/>
          </p:cNvPicPr>
          <p:nvPr/>
        </p:nvPicPr>
        <p:blipFill>
          <a:blip r:embed="rId2">
            <a:extLst/>
          </a:blip>
          <a:stretch>
            <a:fillRect/>
          </a:stretch>
        </p:blipFill>
        <p:spPr>
          <a:xfrm>
            <a:off x="179387" y="188912"/>
            <a:ext cx="1409701" cy="1562101"/>
          </a:xfrm>
          <a:prstGeom prst="rect">
            <a:avLst/>
          </a:prstGeom>
          <a:ln w="12700">
            <a:miter lim="400000"/>
          </a:ln>
        </p:spPr>
      </p:pic>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spTree>
      <p:nvGrpSpPr>
        <p:cNvPr id="1" name=""/>
        <p:cNvGrpSpPr/>
        <p:nvPr/>
      </p:nvGrpSpPr>
      <p:grpSpPr>
        <a:xfrm>
          <a:off x="0" y="0"/>
          <a:ext cx="0" cy="0"/>
          <a:chOff x="0" y="0"/>
          <a:chExt cx="0" cy="0"/>
        </a:xfrm>
      </p:grpSpPr>
      <p:pic>
        <p:nvPicPr>
          <p:cNvPr id="27" name="sp_VU_zenklas128" descr="sp_VU_zenklas128"/>
          <p:cNvPicPr>
            <a:picLocks noChangeAspect="1"/>
          </p:cNvPicPr>
          <p:nvPr/>
        </p:nvPicPr>
        <p:blipFill>
          <a:blip r:embed="rId2">
            <a:extLst/>
          </a:blip>
          <a:stretch>
            <a:fillRect/>
          </a:stretch>
        </p:blipFill>
        <p:spPr>
          <a:xfrm>
            <a:off x="179387" y="188912"/>
            <a:ext cx="1095376" cy="1219201"/>
          </a:xfrm>
          <a:prstGeom prst="rect">
            <a:avLst/>
          </a:prstGeom>
          <a:ln w="12700">
            <a:miter lim="400000"/>
          </a:ln>
        </p:spPr>
      </p:pic>
      <p:sp>
        <p:nvSpPr>
          <p:cNvPr id="28" name="Slide Number"/>
          <p:cNvSpPr txBox="1"/>
          <p:nvPr>
            <p:ph type="sldNum" sz="quarter" idx="2"/>
          </p:nvPr>
        </p:nvSpPr>
        <p:spPr>
          <a:xfrm>
            <a:off x="4419600" y="6172200"/>
            <a:ext cx="2133600" cy="368301"/>
          </a:xfrm>
          <a:prstGeom prst="rect">
            <a:avLst/>
          </a:prstGeom>
        </p:spPr>
        <p:txBody>
          <a:bodyPr wrap="none"/>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fault">
    <p:bg>
      <p:bgPr>
        <a:solidFill>
          <a:schemeClr val="accent3">
            <a:lumOff val="44000"/>
          </a:schemeClr>
        </a:solidFill>
      </p:bgPr>
    </p:bg>
    <p:spTree>
      <p:nvGrpSpPr>
        <p:cNvPr id="1" name=""/>
        <p:cNvGrpSpPr/>
        <p:nvPr/>
      </p:nvGrpSpPr>
      <p:grpSpPr>
        <a:xfrm>
          <a:off x="0" y="0"/>
          <a:ext cx="0" cy="0"/>
          <a:chOff x="0" y="0"/>
          <a:chExt cx="0" cy="0"/>
        </a:xfrm>
      </p:grpSpPr>
      <p:sp>
        <p:nvSpPr>
          <p:cNvPr id="35" name="Title Text"/>
          <p:cNvSpPr txBox="1"/>
          <p:nvPr>
            <p:ph type="title"/>
          </p:nvPr>
        </p:nvSpPr>
        <p:spPr>
          <a:xfrm>
            <a:off x="685800" y="1844675"/>
            <a:ext cx="7772400" cy="2041525"/>
          </a:xfrm>
          <a:prstGeom prst="rect">
            <a:avLst/>
          </a:prstGeom>
        </p:spPr>
        <p:txBody>
          <a:bodyPr/>
          <a:lstStyle/>
          <a:p>
            <a:pPr/>
            <a:r>
              <a:t>Title Text</a:t>
            </a:r>
          </a:p>
        </p:txBody>
      </p:sp>
      <p:sp>
        <p:nvSpPr>
          <p:cNvPr id="36" name="Body Level One…"/>
          <p:cNvSpPr txBox="1"/>
          <p:nvPr>
            <p:ph type="body" sz="half" idx="1"/>
          </p:nvPr>
        </p:nvSpPr>
        <p:spPr>
          <a:xfrm>
            <a:off x="1371600" y="3886200"/>
            <a:ext cx="6400800" cy="29718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a:r>
              <a:t>Body Level One</a:t>
            </a:r>
          </a:p>
          <a:p>
            <a:pPr lvl="1"/>
            <a:r>
              <a:t>Body Level Two</a:t>
            </a:r>
          </a:p>
          <a:p>
            <a:pPr lvl="2"/>
            <a:r>
              <a:t>Body Level Three</a:t>
            </a:r>
          </a:p>
          <a:p>
            <a:pPr lvl="3"/>
            <a:r>
              <a:t>Body Level Four</a:t>
            </a:r>
          </a:p>
          <a:p>
            <a:pPr lvl="4"/>
            <a:r>
              <a:t>Body Level Five</a:t>
            </a:r>
          </a:p>
        </p:txBody>
      </p:sp>
      <p:pic>
        <p:nvPicPr>
          <p:cNvPr id="37" name="sp_VU_zenklas.png" descr="sp_VU_zenklas.png"/>
          <p:cNvPicPr>
            <a:picLocks noChangeAspect="1"/>
          </p:cNvPicPr>
          <p:nvPr/>
        </p:nvPicPr>
        <p:blipFill>
          <a:blip r:embed="rId2">
            <a:extLst/>
          </a:blip>
          <a:stretch>
            <a:fillRect/>
          </a:stretch>
        </p:blipFill>
        <p:spPr>
          <a:xfrm>
            <a:off x="179387" y="188912"/>
            <a:ext cx="1409701" cy="1562101"/>
          </a:xfrm>
          <a:prstGeom prst="rect">
            <a:avLst/>
          </a:prstGeom>
          <a:ln w="12700">
            <a:miter lim="400000"/>
          </a:ln>
        </p:spPr>
      </p:pic>
      <p:sp>
        <p:nvSpPr>
          <p:cNvPr id="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 name="sp_VU_zenklas128" descr="sp_VU_zenklas128"/>
          <p:cNvPicPr>
            <a:picLocks noChangeAspect="1"/>
          </p:cNvPicPr>
          <p:nvPr/>
        </p:nvPicPr>
        <p:blipFill>
          <a:blip r:embed="rId3">
            <a:extLst/>
          </a:blip>
          <a:stretch>
            <a:fillRect/>
          </a:stretch>
        </p:blipFill>
        <p:spPr>
          <a:xfrm>
            <a:off x="179387" y="188912"/>
            <a:ext cx="1095376" cy="1219201"/>
          </a:xfrm>
          <a:prstGeom prst="rect">
            <a:avLst/>
          </a:prstGeom>
          <a:ln w="12700">
            <a:miter lim="400000"/>
          </a:ln>
        </p:spPr>
      </p:pic>
      <p:sp>
        <p:nvSpPr>
          <p:cNvPr id="3" name="Title Text"/>
          <p:cNvSpPr txBox="1"/>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Title Text</a:t>
            </a:r>
          </a:p>
        </p:txBody>
      </p:sp>
      <p:sp>
        <p:nvSpPr>
          <p:cNvPr id="4" name="Body Level One…"/>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6553200" y="6172200"/>
            <a:ext cx="2133600" cy="368301"/>
          </a:xfrm>
          <a:prstGeom prst="rect">
            <a:avLst/>
          </a:prstGeom>
          <a:ln w="12700">
            <a:miter lim="400000"/>
          </a:ln>
        </p:spPr>
        <p:txBody>
          <a:bodyPr lIns="45719" rIns="45719" anchor="ctr">
            <a:spAutoFit/>
          </a:bodyPr>
          <a:lstStyle>
            <a:lvl1pPr algn="r">
              <a:defRPr sz="1200">
                <a:latin typeface="Arial"/>
                <a:ea typeface="Arial"/>
                <a:cs typeface="Arial"/>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Garamond"/>
          <a:ea typeface="Garamond"/>
          <a:cs typeface="Garamond"/>
          <a:sym typeface="Garamond"/>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Garamond"/>
          <a:ea typeface="Garamond"/>
          <a:cs typeface="Garamond"/>
          <a:sym typeface="Garamond"/>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Garamond"/>
          <a:ea typeface="Garamond"/>
          <a:cs typeface="Garamond"/>
          <a:sym typeface="Garamond"/>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Garamond"/>
          <a:ea typeface="Garamond"/>
          <a:cs typeface="Garamond"/>
          <a:sym typeface="Garamond"/>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Garamond"/>
          <a:ea typeface="Garamond"/>
          <a:cs typeface="Garamond"/>
          <a:sym typeface="Garamond"/>
        </a:defRPr>
      </a:lvl5pPr>
      <a:lvl6pPr marL="0" marR="0" indent="45720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Garamond"/>
          <a:ea typeface="Garamond"/>
          <a:cs typeface="Garamond"/>
          <a:sym typeface="Garamond"/>
        </a:defRPr>
      </a:lvl6pPr>
      <a:lvl7pPr marL="0" marR="0" indent="91440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Garamond"/>
          <a:ea typeface="Garamond"/>
          <a:cs typeface="Garamond"/>
          <a:sym typeface="Garamond"/>
        </a:defRPr>
      </a:lvl7pPr>
      <a:lvl8pPr marL="0" marR="0" indent="137160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Garamond"/>
          <a:ea typeface="Garamond"/>
          <a:cs typeface="Garamond"/>
          <a:sym typeface="Garamond"/>
        </a:defRPr>
      </a:lvl8pPr>
      <a:lvl9pPr marL="0" marR="0" indent="182880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Garamond"/>
          <a:ea typeface="Garamond"/>
          <a:cs typeface="Garamond"/>
          <a:sym typeface="Garamond"/>
        </a:defRPr>
      </a:lvl9pPr>
    </p:titleStyle>
    <p:bodyStyle>
      <a:lvl1pPr marL="342900" marR="0" indent="-342900" algn="just"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Tx/>
          <a:latin typeface="Garamond"/>
          <a:ea typeface="Garamond"/>
          <a:cs typeface="Garamond"/>
          <a:sym typeface="Garamond"/>
        </a:defRPr>
      </a:lvl1pPr>
      <a:lvl2pPr marL="783771" marR="0" indent="-326571" algn="just"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Tx/>
          <a:latin typeface="Garamond"/>
          <a:ea typeface="Garamond"/>
          <a:cs typeface="Garamond"/>
          <a:sym typeface="Garamond"/>
        </a:defRPr>
      </a:lvl2pPr>
      <a:lvl3pPr marL="1219200" marR="0" indent="-304800" algn="just"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Tx/>
          <a:latin typeface="Garamond"/>
          <a:ea typeface="Garamond"/>
          <a:cs typeface="Garamond"/>
          <a:sym typeface="Garamond"/>
        </a:defRPr>
      </a:lvl3pPr>
      <a:lvl4pPr marL="1737360" marR="0" indent="-365760" algn="just"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Tx/>
          <a:latin typeface="Garamond"/>
          <a:ea typeface="Garamond"/>
          <a:cs typeface="Garamond"/>
          <a:sym typeface="Garamond"/>
        </a:defRPr>
      </a:lvl4pPr>
      <a:lvl5pPr marL="2235200" marR="0" indent="-406400" algn="just"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Tx/>
          <a:latin typeface="Garamond"/>
          <a:ea typeface="Garamond"/>
          <a:cs typeface="Garamond"/>
          <a:sym typeface="Garamond"/>
        </a:defRPr>
      </a:lvl5pPr>
      <a:lvl6pPr marL="2692400" marR="0" indent="-406400" algn="just"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Tx/>
          <a:latin typeface="Garamond"/>
          <a:ea typeface="Garamond"/>
          <a:cs typeface="Garamond"/>
          <a:sym typeface="Garamond"/>
        </a:defRPr>
      </a:lvl6pPr>
      <a:lvl7pPr marL="3149600" marR="0" indent="-406400" algn="just"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Tx/>
          <a:latin typeface="Garamond"/>
          <a:ea typeface="Garamond"/>
          <a:cs typeface="Garamond"/>
          <a:sym typeface="Garamond"/>
        </a:defRPr>
      </a:lvl7pPr>
      <a:lvl8pPr marL="3606800" marR="0" indent="-406400" algn="just"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Tx/>
          <a:latin typeface="Garamond"/>
          <a:ea typeface="Garamond"/>
          <a:cs typeface="Garamond"/>
          <a:sym typeface="Garamond"/>
        </a:defRPr>
      </a:lvl8pPr>
      <a:lvl9pPr marL="4064000" marR="0" indent="-406400" algn="just"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Tx/>
          <a:latin typeface="Garamond"/>
          <a:ea typeface="Garamond"/>
          <a:cs typeface="Garamond"/>
          <a:sym typeface="Garamond"/>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0.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 name="Retorika"/>
          <p:cNvSpPr txBox="1"/>
          <p:nvPr>
            <p:ph type="title" idx="4294967295"/>
          </p:nvPr>
        </p:nvSpPr>
        <p:spPr>
          <a:xfrm>
            <a:off x="685800" y="2155825"/>
            <a:ext cx="7772400" cy="1470025"/>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Retorika </a:t>
            </a:r>
          </a:p>
        </p:txBody>
      </p:sp>
      <p:sp>
        <p:nvSpPr>
          <p:cNvPr id="48" name="Irena Smetonienė…"/>
          <p:cNvSpPr txBox="1"/>
          <p:nvPr>
            <p:ph type="body" sz="quarter" idx="4294967295"/>
          </p:nvPr>
        </p:nvSpPr>
        <p:spPr>
          <a:xfrm>
            <a:off x="1371600" y="3886200"/>
            <a:ext cx="6400800" cy="1752600"/>
          </a:xfrm>
          <a:prstGeom prst="rect">
            <a:avLst/>
          </a:prstGeom>
        </p:spPr>
        <p:txBody>
          <a:bodyPr>
            <a:normAutofit fontScale="100000" lnSpcReduction="0"/>
          </a:bodyPr>
          <a:lstStyle/>
          <a:p>
            <a:pPr marL="0" indent="0" algn="ctr">
              <a:buSzTx/>
              <a:buNone/>
            </a:pPr>
            <a:r>
              <a:rPr>
                <a:latin typeface="Times New Roman"/>
                <a:ea typeface="Times New Roman"/>
                <a:cs typeface="Times New Roman"/>
                <a:sym typeface="Times New Roman"/>
              </a:rPr>
              <a:t>Irena Smetonienė</a:t>
            </a:r>
            <a:endParaRPr>
              <a:latin typeface="Times New Roman"/>
              <a:ea typeface="Times New Roman"/>
              <a:cs typeface="Times New Roman"/>
              <a:sym typeface="Times New Roman"/>
            </a:endParaRPr>
          </a:p>
          <a:p>
            <a:pPr marL="0" indent="0" algn="ctr">
              <a:buSzTx/>
              <a:buNone/>
            </a:pPr>
            <a:r>
              <a:rPr>
                <a:latin typeface="Times New Roman"/>
                <a:ea typeface="Times New Roman"/>
                <a:cs typeface="Times New Roman"/>
                <a:sym typeface="Times New Roman"/>
              </a:rPr>
              <a:t>Vilniaus universitetas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 name="Graikij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Graikija</a:t>
            </a:r>
          </a:p>
        </p:txBody>
      </p:sp>
      <p:sp>
        <p:nvSpPr>
          <p:cNvPr id="92" name="- Ar, tavo nuomone, aš pripažįstu kokių nors demonų egzistavimą?…"/>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r>
              <a:rPr i="1">
                <a:latin typeface="Times New Roman"/>
                <a:ea typeface="Times New Roman"/>
                <a:cs typeface="Times New Roman"/>
                <a:sym typeface="Times New Roman"/>
              </a:rPr>
              <a:t>- Ar, tavo nuomone, aš pripažįstu kokių nors demonų egzistavimą?</a:t>
            </a:r>
            <a:endParaRPr>
              <a:latin typeface="Times New Roman"/>
              <a:ea typeface="Times New Roman"/>
              <a:cs typeface="Times New Roman"/>
              <a:sym typeface="Times New Roman"/>
            </a:endParaRPr>
          </a:p>
          <a:p>
            <a:pPr marL="0" indent="0">
              <a:buSzTx/>
              <a:buNone/>
            </a:pPr>
            <a:r>
              <a:rPr i="1">
                <a:latin typeface="Times New Roman"/>
                <a:ea typeface="Times New Roman"/>
                <a:cs typeface="Times New Roman"/>
                <a:sym typeface="Times New Roman"/>
              </a:rPr>
              <a:t>- Taip, pripažįsti.</a:t>
            </a:r>
            <a:endParaRPr>
              <a:latin typeface="Times New Roman"/>
              <a:ea typeface="Times New Roman"/>
              <a:cs typeface="Times New Roman"/>
              <a:sym typeface="Times New Roman"/>
            </a:endParaRPr>
          </a:p>
          <a:p>
            <a:pPr marL="0" indent="0">
              <a:buSzTx/>
              <a:buNone/>
            </a:pPr>
            <a:r>
              <a:rPr i="1">
                <a:latin typeface="Times New Roman"/>
                <a:ea typeface="Times New Roman"/>
                <a:cs typeface="Times New Roman"/>
                <a:sym typeface="Times New Roman"/>
              </a:rPr>
              <a:t>- O demonai argi ne dievų vaikai arba ne kažkas dieviška?</a:t>
            </a:r>
            <a:endParaRPr>
              <a:latin typeface="Times New Roman"/>
              <a:ea typeface="Times New Roman"/>
              <a:cs typeface="Times New Roman"/>
              <a:sym typeface="Times New Roman"/>
            </a:endParaRPr>
          </a:p>
          <a:p>
            <a:pPr marL="0" indent="0">
              <a:buSzTx/>
              <a:buNone/>
            </a:pPr>
            <a:r>
              <a:rPr i="1">
                <a:latin typeface="Times New Roman"/>
                <a:ea typeface="Times New Roman"/>
                <a:cs typeface="Times New Roman"/>
                <a:sym typeface="Times New Roman"/>
              </a:rPr>
              <a:t>- Taip, dievų vaikai.</a:t>
            </a:r>
            <a:endParaRPr>
              <a:latin typeface="Times New Roman"/>
              <a:ea typeface="Times New Roman"/>
              <a:cs typeface="Times New Roman"/>
              <a:sym typeface="Times New Roman"/>
            </a:endParaRPr>
          </a:p>
          <a:p>
            <a:pPr marL="0" indent="0">
              <a:buSzTx/>
              <a:buNone/>
            </a:pPr>
            <a:r>
              <a:rPr i="1">
                <a:latin typeface="Times New Roman"/>
                <a:ea typeface="Times New Roman"/>
                <a:cs typeface="Times New Roman"/>
                <a:sym typeface="Times New Roman"/>
              </a:rPr>
              <a:t>- </a:t>
            </a:r>
            <a:r>
              <a:rPr b="1" i="1">
                <a:latin typeface="Times New Roman"/>
                <a:ea typeface="Times New Roman"/>
                <a:cs typeface="Times New Roman"/>
                <a:sym typeface="Times New Roman"/>
              </a:rPr>
              <a:t>Ar gali būti toks žmogus, kuris pripažintų dievų vaikus, o pačių dievų – ne?</a:t>
            </a:r>
          </a:p>
        </p:txBody>
      </p:sp>
      <p:sp>
        <p:nvSpPr>
          <p:cNvPr id="93"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Patarimai oratoriui"/>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r>
              <a:t>Patarimai oratoriui</a:t>
            </a:r>
          </a:p>
        </p:txBody>
      </p:sp>
      <p:sp>
        <p:nvSpPr>
          <p:cNvPr id="474" name="Argumentuok energingai, gyvai, bet ramiai.…"/>
          <p:cNvSpPr txBox="1"/>
          <p:nvPr>
            <p:ph type="body" idx="4294967295"/>
          </p:nvPr>
        </p:nvSpPr>
        <p:spPr>
          <a:xfrm>
            <a:off x="457200" y="1600200"/>
            <a:ext cx="8229600" cy="4525963"/>
          </a:xfrm>
          <a:prstGeom prst="rect">
            <a:avLst/>
          </a:prstGeom>
        </p:spPr>
        <p:txBody>
          <a:bodyPr>
            <a:normAutofit fontScale="100000" lnSpcReduction="0"/>
          </a:bodyPr>
          <a:lstStyle/>
          <a:p>
            <a:pPr>
              <a:buChar char="•"/>
              <a:defRPr>
                <a:latin typeface="Times New Roman"/>
                <a:ea typeface="Times New Roman"/>
                <a:cs typeface="Times New Roman"/>
                <a:sym typeface="Times New Roman"/>
              </a:defRPr>
            </a:pPr>
            <a:r>
              <a:t>Argumentuok energingai, gyvai, bet ramiai.</a:t>
            </a:r>
          </a:p>
          <a:p>
            <a:pPr>
              <a:buChar char="•"/>
              <a:defRPr>
                <a:latin typeface="Times New Roman"/>
                <a:ea typeface="Times New Roman"/>
                <a:cs typeface="Times New Roman"/>
                <a:sym typeface="Times New Roman"/>
              </a:defRPr>
            </a:pPr>
            <a:r>
              <a:t>Pasakok glaustai ir paprastai: viena mintis – vienas sakinys.</a:t>
            </a:r>
          </a:p>
          <a:p>
            <a:pPr>
              <a:buChar char="•"/>
              <a:defRPr>
                <a:latin typeface="Times New Roman"/>
                <a:ea typeface="Times New Roman"/>
                <a:cs typeface="Times New Roman"/>
                <a:sym typeface="Times New Roman"/>
              </a:defRPr>
            </a:pPr>
            <a:r>
              <a:t>Nesiek dirbtinių efektų.</a:t>
            </a:r>
          </a:p>
          <a:p>
            <a:pPr>
              <a:buChar char="•"/>
              <a:defRPr>
                <a:latin typeface="Times New Roman"/>
                <a:ea typeface="Times New Roman"/>
                <a:cs typeface="Times New Roman"/>
                <a:sym typeface="Times New Roman"/>
              </a:defRPr>
            </a:pPr>
            <a:r>
              <a:t>Būk geranoriškas, bet su klausytojais nekoketuok.</a:t>
            </a:r>
          </a:p>
          <a:p>
            <a:pPr>
              <a:buChar char="•"/>
              <a:defRPr>
                <a:latin typeface="Times New Roman"/>
                <a:ea typeface="Times New Roman"/>
                <a:cs typeface="Times New Roman"/>
                <a:sym typeface="Times New Roman"/>
              </a:defRPr>
            </a:pPr>
            <a:r>
              <a:t>Venk monotonijos.</a:t>
            </a:r>
          </a:p>
        </p:txBody>
      </p:sp>
      <p:sp>
        <p:nvSpPr>
          <p:cNvPr id="475" name="Text"/>
          <p:cNvSpPr txBox="1"/>
          <p:nvPr/>
        </p:nvSpPr>
        <p:spPr>
          <a:xfrm>
            <a:off x="457200" y="6245225"/>
            <a:ext cx="2133600" cy="294640"/>
          </a:xfrm>
          <a:prstGeom prst="rect">
            <a:avLst/>
          </a:prstGeom>
          <a:ln w="12700">
            <a:miter lim="400000"/>
          </a:ln>
        </p:spPr>
        <p:txBody>
          <a:bodyPr lIns="45719" rIns="45719">
            <a:spAutoFit/>
          </a:bodyPr>
          <a:lstStyle/>
          <a:p>
            <a:pPr algn="ctr" defTabSz="457200">
              <a:defRPr i="1" sz="1400"/>
            </a:pPr>
          </a:p>
        </p:txBody>
      </p:sp>
      <p:sp>
        <p:nvSpPr>
          <p:cNvPr id="476"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r>
              <a:t>VU, Filologijos fakultetas</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Patarimai oratoriui"/>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r>
              <a:t>Patarimai oratoriui</a:t>
            </a:r>
          </a:p>
        </p:txBody>
      </p:sp>
      <p:sp>
        <p:nvSpPr>
          <p:cNvPr id="479" name="Leisk klausytojams pailsėti: daryk pauzes.…"/>
          <p:cNvSpPr txBox="1"/>
          <p:nvPr>
            <p:ph type="body" idx="4294967295"/>
          </p:nvPr>
        </p:nvSpPr>
        <p:spPr>
          <a:xfrm>
            <a:off x="457200" y="1600200"/>
            <a:ext cx="8229600" cy="4525963"/>
          </a:xfrm>
          <a:prstGeom prst="rect">
            <a:avLst/>
          </a:prstGeom>
        </p:spPr>
        <p:txBody>
          <a:bodyPr>
            <a:normAutofit fontScale="100000" lnSpcReduction="0"/>
          </a:bodyPr>
          <a:lstStyle/>
          <a:p>
            <a:pPr>
              <a:buChar char="•"/>
              <a:defRPr>
                <a:latin typeface="Times New Roman"/>
                <a:ea typeface="Times New Roman"/>
                <a:cs typeface="Times New Roman"/>
                <a:sym typeface="Times New Roman"/>
              </a:defRPr>
            </a:pPr>
          </a:p>
          <a:p>
            <a:pPr>
              <a:buChar char="•"/>
              <a:defRPr>
                <a:latin typeface="Times New Roman"/>
                <a:ea typeface="Times New Roman"/>
                <a:cs typeface="Times New Roman"/>
                <a:sym typeface="Times New Roman"/>
              </a:defRPr>
            </a:pPr>
            <a:r>
              <a:t>Leisk klausytojams pailsėti: daryk pauzes.</a:t>
            </a:r>
          </a:p>
          <a:p>
            <a:pPr>
              <a:buChar char="•"/>
              <a:defRPr>
                <a:latin typeface="Times New Roman"/>
                <a:ea typeface="Times New Roman"/>
                <a:cs typeface="Times New Roman"/>
                <a:sym typeface="Times New Roman"/>
              </a:defRPr>
            </a:pPr>
            <a:r>
              <a:t>Elkis natūraliai ir visais atžvilgiais etiškai.</a:t>
            </a:r>
          </a:p>
          <a:p>
            <a:pPr>
              <a:buChar char="•"/>
              <a:defRPr>
                <a:latin typeface="Times New Roman"/>
                <a:ea typeface="Times New Roman"/>
                <a:cs typeface="Times New Roman"/>
                <a:sym typeface="Times New Roman"/>
              </a:defRPr>
            </a:pPr>
            <a:r>
              <a:t>Gerbk klausytojus.</a:t>
            </a:r>
          </a:p>
          <a:p>
            <a:pPr>
              <a:buChar char="•"/>
              <a:defRPr>
                <a:latin typeface="Times New Roman"/>
                <a:ea typeface="Times New Roman"/>
                <a:cs typeface="Times New Roman"/>
                <a:sym typeface="Times New Roman"/>
              </a:defRPr>
            </a:pPr>
            <a:r>
              <a:t>Laikykis reglamento.</a:t>
            </a:r>
          </a:p>
        </p:txBody>
      </p:sp>
      <p:sp>
        <p:nvSpPr>
          <p:cNvPr id="480" name="Text"/>
          <p:cNvSpPr txBox="1"/>
          <p:nvPr/>
        </p:nvSpPr>
        <p:spPr>
          <a:xfrm>
            <a:off x="457200" y="6245225"/>
            <a:ext cx="2133600" cy="294640"/>
          </a:xfrm>
          <a:prstGeom prst="rect">
            <a:avLst/>
          </a:prstGeom>
          <a:ln w="12700">
            <a:miter lim="400000"/>
          </a:ln>
        </p:spPr>
        <p:txBody>
          <a:bodyPr lIns="45719" rIns="45719">
            <a:spAutoFit/>
          </a:bodyPr>
          <a:lstStyle/>
          <a:p>
            <a:pPr algn="ctr" defTabSz="457200">
              <a:defRPr i="1" sz="1400"/>
            </a:pPr>
          </a:p>
        </p:txBody>
      </p:sp>
      <p:sp>
        <p:nvSpPr>
          <p:cNvPr id="481"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r>
              <a:t>VU, Filologijos fakultetas</a:t>
            </a:r>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Title"/>
          <p:cNvSpPr txBox="1"/>
          <p:nvPr>
            <p:ph type="title" idx="4294967295"/>
          </p:nvPr>
        </p:nvSpPr>
        <p:spPr>
          <a:xfrm>
            <a:off x="1331912" y="274637"/>
            <a:ext cx="7354888" cy="1143001"/>
          </a:xfrm>
          <a:prstGeom prst="rect">
            <a:avLst/>
          </a:prstGeom>
        </p:spPr>
        <p:txBody>
          <a:bodyPr>
            <a:normAutofit fontScale="100000" lnSpcReduction="0"/>
          </a:bodyPr>
          <a:lstStyle/>
          <a:p>
            <a:pPr/>
          </a:p>
        </p:txBody>
      </p:sp>
      <p:sp>
        <p:nvSpPr>
          <p:cNvPr id="484" name="Karnegio technologijos institutas: „kalboje yra dar kažkas, be žodžių, ir šis kažkas turi reikšmę. Ne taip svarbu, ką jūs sakote, o kaip jūs sakote“.…"/>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r>
              <a:rPr>
                <a:latin typeface="Times New Roman"/>
                <a:ea typeface="Times New Roman"/>
                <a:cs typeface="Times New Roman"/>
                <a:sym typeface="Times New Roman"/>
              </a:rPr>
              <a:t>Karnegio technologijos institutas: „kalboje yra dar kažkas, be žodžių, ir šis kažkas turi reikšmę. Ne taip svarbu, ką jūs sakote, o kaip jūs sakote</a:t>
            </a:r>
            <a:r>
              <a:rPr>
                <a:latin typeface="Times New Roman"/>
                <a:ea typeface="Times New Roman"/>
                <a:cs typeface="Times New Roman"/>
                <a:sym typeface="Times New Roman"/>
              </a:rPr>
              <a:t>“.</a:t>
            </a:r>
            <a:endParaRPr>
              <a:latin typeface="Times New Roman"/>
              <a:ea typeface="Times New Roman"/>
              <a:cs typeface="Times New Roman"/>
              <a:sym typeface="Times New Roman"/>
            </a:endParaRPr>
          </a:p>
          <a:p>
            <a:pPr marL="0" indent="0">
              <a:buSzTx/>
              <a:buNone/>
            </a:pP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Pasak Lerojaus Dorsey, lyderystė = vadovavimas, pasireiškiantis per kalbą ir įtikinėjimą.</a:t>
            </a:r>
          </a:p>
        </p:txBody>
      </p:sp>
      <p:sp>
        <p:nvSpPr>
          <p:cNvPr id="485"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President Obama's best speeches"/>
          <p:cNvSpPr txBox="1"/>
          <p:nvPr/>
        </p:nvSpPr>
        <p:spPr>
          <a:xfrm>
            <a:off x="2782659" y="5214909"/>
            <a:ext cx="357868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sz="1800">
                <a:solidFill>
                  <a:srgbClr val="0D0D0D"/>
                </a:solidFill>
                <a:latin typeface="+mn-lt"/>
                <a:ea typeface="+mn-ea"/>
                <a:cs typeface="+mn-cs"/>
                <a:sym typeface="Helvetica"/>
              </a:defRPr>
            </a:lvl1pPr>
          </a:lstStyle>
          <a:p>
            <a:pPr/>
            <a:r>
              <a:t>President Obama's best speeches</a:t>
            </a:r>
          </a:p>
        </p:txBody>
      </p:sp>
      <p:pic>
        <p:nvPicPr>
          <p:cNvPr id="488" name="Image" descr="Image"/>
          <p:cNvPicPr>
            <a:picLocks noChangeAspect="1"/>
          </p:cNvPicPr>
          <p:nvPr/>
        </p:nvPicPr>
        <p:blipFill>
          <a:blip r:embed="rId2">
            <a:extLst/>
          </a:blip>
          <a:stretch>
            <a:fillRect/>
          </a:stretch>
        </p:blipFill>
        <p:spPr>
          <a:xfrm>
            <a:off x="3282950" y="940240"/>
            <a:ext cx="2578100" cy="3810001"/>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Ačiū už dėmesį!"/>
          <p:cNvSpPr txBox="1"/>
          <p:nvPr>
            <p:ph type="title" idx="4294967295"/>
          </p:nvPr>
        </p:nvSpPr>
        <p:spPr>
          <a:xfrm>
            <a:off x="1331912" y="274637"/>
            <a:ext cx="7354888" cy="12827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Ačiū už dėmesį!</a:t>
            </a:r>
          </a:p>
        </p:txBody>
      </p:sp>
      <p:pic>
        <p:nvPicPr>
          <p:cNvPr id="491" name="image.png" descr="image.png"/>
          <p:cNvPicPr>
            <a:picLocks noChangeAspect="1"/>
          </p:cNvPicPr>
          <p:nvPr/>
        </p:nvPicPr>
        <p:blipFill>
          <a:blip r:embed="rId2">
            <a:extLst/>
          </a:blip>
          <a:srcRect l="0" t="9182" r="0" b="9182"/>
          <a:stretch>
            <a:fillRect/>
          </a:stretch>
        </p:blipFill>
        <p:spPr>
          <a:xfrm>
            <a:off x="457200" y="1600200"/>
            <a:ext cx="8229600" cy="4525963"/>
          </a:xfrm>
          <a:prstGeom prst="rect">
            <a:avLst/>
          </a:prstGeom>
          <a:ln w="12700">
            <a:miter lim="400000"/>
          </a:ln>
        </p:spPr>
      </p:pic>
      <p:sp>
        <p:nvSpPr>
          <p:cNvPr id="492"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 name="Graikij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Graikija</a:t>
            </a:r>
          </a:p>
        </p:txBody>
      </p:sp>
      <p:sp>
        <p:nvSpPr>
          <p:cNvPr id="98" name="V a. prieš Kr. retorikos mokytojai…"/>
          <p:cNvSpPr txBox="1"/>
          <p:nvPr>
            <p:ph type="body" idx="4294967295"/>
          </p:nvPr>
        </p:nvSpPr>
        <p:spPr>
          <a:xfrm>
            <a:off x="457200" y="1600200"/>
            <a:ext cx="8229600" cy="4525963"/>
          </a:xfrm>
          <a:prstGeom prst="rect">
            <a:avLst/>
          </a:prstGeom>
        </p:spPr>
        <p:txBody>
          <a:bodyPr>
            <a:normAutofit fontScale="100000" lnSpcReduction="0"/>
          </a:bodyPr>
          <a:lstStyle/>
          <a:p>
            <a:pPr marL="0" indent="0" algn="ctr">
              <a:buSzTx/>
              <a:buNone/>
            </a:pPr>
            <a:r>
              <a:rPr>
                <a:latin typeface="Times New Roman"/>
                <a:ea typeface="Times New Roman"/>
                <a:cs typeface="Times New Roman"/>
                <a:sym typeface="Times New Roman"/>
              </a:rPr>
              <a:t>V a. prieš Kr. retorikos mokytojai </a:t>
            </a:r>
            <a:endParaRPr>
              <a:latin typeface="Times New Roman"/>
              <a:ea typeface="Times New Roman"/>
              <a:cs typeface="Times New Roman"/>
              <a:sym typeface="Times New Roman"/>
            </a:endParaRPr>
          </a:p>
          <a:p>
            <a:pPr marL="0" indent="0" algn="ctr">
              <a:buSzTx/>
              <a:buNone/>
            </a:pPr>
            <a:r>
              <a:rPr b="1">
                <a:latin typeface="Times New Roman"/>
                <a:ea typeface="Times New Roman"/>
                <a:cs typeface="Times New Roman"/>
                <a:sym typeface="Times New Roman"/>
              </a:rPr>
              <a:t>Korakas</a:t>
            </a:r>
            <a:r>
              <a:rPr>
                <a:latin typeface="Times New Roman"/>
                <a:ea typeface="Times New Roman"/>
                <a:cs typeface="Times New Roman"/>
                <a:sym typeface="Times New Roman"/>
              </a:rPr>
              <a:t> ir  </a:t>
            </a:r>
            <a:r>
              <a:rPr b="1">
                <a:latin typeface="Times New Roman"/>
                <a:ea typeface="Times New Roman"/>
                <a:cs typeface="Times New Roman"/>
                <a:sym typeface="Times New Roman"/>
              </a:rPr>
              <a:t>Teisijas</a:t>
            </a:r>
            <a:r>
              <a:rPr>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0" indent="0">
              <a:buSzTx/>
              <a:buNone/>
            </a:pPr>
            <a:endParaRPr>
              <a:latin typeface="Times New Roman"/>
              <a:ea typeface="Times New Roman"/>
              <a:cs typeface="Times New Roman"/>
              <a:sym typeface="Times New Roman"/>
            </a:endParaRPr>
          </a:p>
          <a:p>
            <a:pPr marL="0" indent="0">
              <a:buSzTx/>
              <a:buNone/>
            </a:pPr>
            <a:r>
              <a:rPr i="1">
                <a:latin typeface="Times New Roman"/>
                <a:ea typeface="Times New Roman"/>
                <a:cs typeface="Times New Roman"/>
                <a:sym typeface="Times New Roman"/>
              </a:rPr>
              <a:t>„Nedorõs varnos (gr. Korax – varnas) nedoras ir kiaušinis.“</a:t>
            </a:r>
          </a:p>
        </p:txBody>
      </p:sp>
      <p:sp>
        <p:nvSpPr>
          <p:cNvPr id="99"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Graikij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Graikija</a:t>
            </a:r>
          </a:p>
        </p:txBody>
      </p:sp>
      <p:sp>
        <p:nvSpPr>
          <p:cNvPr id="104"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
        <p:nvSpPr>
          <p:cNvPr id="105" name="Lisijas (apie 445 – 380 m. pr. Kr.)…"/>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r>
              <a:rPr b="1">
                <a:latin typeface="Times New Roman"/>
                <a:ea typeface="Times New Roman"/>
                <a:cs typeface="Times New Roman"/>
                <a:sym typeface="Times New Roman"/>
              </a:rPr>
              <a:t>Lisijas</a:t>
            </a:r>
            <a:r>
              <a:rPr>
                <a:latin typeface="Times New Roman"/>
                <a:ea typeface="Times New Roman"/>
                <a:cs typeface="Times New Roman"/>
                <a:sym typeface="Times New Roman"/>
              </a:rPr>
              <a:t> (apie 445 – 380 m. pr. Kr.)</a:t>
            </a:r>
            <a:r>
              <a:rPr>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Pasakojimas paprastas, be puošmenų, kalba taisyklinga, gryna, logiška.</a:t>
            </a:r>
            <a:r>
              <a:rPr>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0" indent="0">
              <a:buSzTx/>
              <a:buNone/>
            </a:pPr>
            <a:endParaRPr>
              <a:latin typeface="Times New Roman"/>
              <a:ea typeface="Times New Roman"/>
              <a:cs typeface="Times New Roman"/>
              <a:sym typeface="Times New Roman"/>
            </a:endParaRPr>
          </a:p>
          <a:p>
            <a:pPr marL="0" indent="0">
              <a:buSzTx/>
              <a:buNone/>
            </a:pPr>
            <a:r>
              <a:rPr b="1">
                <a:latin typeface="Times New Roman"/>
                <a:ea typeface="Times New Roman"/>
                <a:cs typeface="Times New Roman"/>
                <a:sym typeface="Times New Roman"/>
              </a:rPr>
              <a:t>Gorgijas</a:t>
            </a:r>
            <a:r>
              <a:rPr>
                <a:latin typeface="Times New Roman"/>
                <a:ea typeface="Times New Roman"/>
                <a:cs typeface="Times New Roman"/>
                <a:sym typeface="Times New Roman"/>
              </a:rPr>
              <a:t> (485 – 380 pr. Kr.)</a:t>
            </a:r>
            <a:r>
              <a:rPr>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Didžiausias dėmesys puošnumui, skambesiui.</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S</a:t>
            </a:r>
            <a:r>
              <a:rPr>
                <a:latin typeface="Times New Roman"/>
                <a:ea typeface="Times New Roman"/>
                <a:cs typeface="Times New Roman"/>
                <a:sym typeface="Times New Roman"/>
              </a:rPr>
              <a:t>uklasifikavo viešąsias kalbas į </a:t>
            </a:r>
            <a:r>
              <a:rPr b="1">
                <a:latin typeface="Times New Roman"/>
                <a:ea typeface="Times New Roman"/>
                <a:cs typeface="Times New Roman"/>
                <a:sym typeface="Times New Roman"/>
              </a:rPr>
              <a:t>teismų</a:t>
            </a:r>
            <a:r>
              <a:rPr>
                <a:latin typeface="Times New Roman"/>
                <a:ea typeface="Times New Roman"/>
                <a:cs typeface="Times New Roman"/>
                <a:sym typeface="Times New Roman"/>
              </a:rPr>
              <a:t>, </a:t>
            </a:r>
            <a:r>
              <a:rPr b="1">
                <a:latin typeface="Times New Roman"/>
                <a:ea typeface="Times New Roman"/>
                <a:cs typeface="Times New Roman"/>
                <a:sym typeface="Times New Roman"/>
              </a:rPr>
              <a:t>politines</a:t>
            </a:r>
            <a:r>
              <a:rPr>
                <a:latin typeface="Times New Roman"/>
                <a:ea typeface="Times New Roman"/>
                <a:cs typeface="Times New Roman"/>
                <a:sym typeface="Times New Roman"/>
              </a:rPr>
              <a:t> ir </a:t>
            </a:r>
            <a:r>
              <a:rPr b="1">
                <a:latin typeface="Times New Roman"/>
                <a:ea typeface="Times New Roman"/>
                <a:cs typeface="Times New Roman"/>
                <a:sym typeface="Times New Roman"/>
              </a:rPr>
              <a:t>progines</a:t>
            </a:r>
            <a:r>
              <a:rPr>
                <a:latin typeface="Times New Roman"/>
                <a:ea typeface="Times New Roman"/>
                <a:cs typeface="Times New Roman"/>
                <a:sym typeface="Times New Roman"/>
              </a:rPr>
              <a:t>.</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 name="Graikij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Graikija</a:t>
            </a:r>
          </a:p>
        </p:txBody>
      </p:sp>
      <p:sp>
        <p:nvSpPr>
          <p:cNvPr id="110" name="Aristotelis…"/>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r>
              <a:rPr b="1"/>
              <a:t>Aristotelis</a:t>
            </a:r>
            <a:endParaRPr b="1"/>
          </a:p>
          <a:p>
            <a:pPr marL="0" indent="0">
              <a:buSzTx/>
              <a:buNone/>
            </a:pPr>
            <a:r>
              <a:rPr b="1"/>
              <a:t> (384 – 322 m. pr. Kr.)</a:t>
            </a:r>
            <a:endParaRPr b="1"/>
          </a:p>
          <a:p>
            <a:pPr marL="0" indent="0">
              <a:buSzTx/>
              <a:buNone/>
            </a:pPr>
            <a:r>
              <a:rPr i="1">
                <a:solidFill>
                  <a:srgbClr val="3C8C93"/>
                </a:solidFill>
              </a:rPr>
              <a:t>Αριστοτέλης</a:t>
            </a:r>
            <a:r>
              <a:rPr b="1">
                <a:solidFill>
                  <a:srgbClr val="3C8C93"/>
                </a:solidFill>
              </a:rPr>
              <a:t> </a:t>
            </a:r>
            <a:endParaRPr b="1">
              <a:solidFill>
                <a:srgbClr val="3C8C93"/>
              </a:solidFill>
            </a:endParaRPr>
          </a:p>
          <a:p>
            <a:pPr marL="0" indent="0">
              <a:buSzTx/>
              <a:buNone/>
            </a:pPr>
            <a:r>
              <a:rPr b="1">
                <a:solidFill>
                  <a:srgbClr val="3C8C93"/>
                </a:solidFill>
              </a:rPr>
              <a:t>= </a:t>
            </a:r>
            <a:r>
              <a:rPr i="1">
                <a:solidFill>
                  <a:srgbClr val="3C8C93"/>
                </a:solidFill>
              </a:rPr>
              <a:t>Aristotelēs</a:t>
            </a:r>
          </a:p>
        </p:txBody>
      </p:sp>
      <p:sp>
        <p:nvSpPr>
          <p:cNvPr id="111" name="VU,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fakultetas</a:t>
            </a:r>
          </a:p>
        </p:txBody>
      </p:sp>
      <p:pic>
        <p:nvPicPr>
          <p:cNvPr id="112" name="image.png" descr="image.png"/>
          <p:cNvPicPr>
            <a:picLocks noChangeAspect="1"/>
          </p:cNvPicPr>
          <p:nvPr/>
        </p:nvPicPr>
        <p:blipFill>
          <a:blip r:embed="rId3">
            <a:extLst/>
          </a:blip>
          <a:stretch>
            <a:fillRect/>
          </a:stretch>
        </p:blipFill>
        <p:spPr>
          <a:xfrm>
            <a:off x="5126037" y="1262062"/>
            <a:ext cx="3554413" cy="541337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 name="Graikij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Graikija</a:t>
            </a:r>
          </a:p>
        </p:txBody>
      </p:sp>
      <p:sp>
        <p:nvSpPr>
          <p:cNvPr id="117" name="Retorika prasideda ten, kur griežtas įrodymas persipina su įtikinimu.…"/>
          <p:cNvSpPr txBox="1"/>
          <p:nvPr>
            <p:ph type="body" idx="4294967295"/>
          </p:nvPr>
        </p:nvSpPr>
        <p:spPr>
          <a:xfrm>
            <a:off x="457200" y="1600200"/>
            <a:ext cx="8229600" cy="4525963"/>
          </a:xfrm>
          <a:prstGeom prst="rect">
            <a:avLst/>
          </a:prstGeom>
        </p:spPr>
        <p:txBody>
          <a:bodyPr>
            <a:normAutofit fontScale="100000" lnSpcReduction="0"/>
          </a:bodyPr>
          <a:lstStyle/>
          <a:p>
            <a:pPr marL="0" indent="0">
              <a:lnSpc>
                <a:spcPct val="150000"/>
              </a:lnSpc>
              <a:buSzTx/>
              <a:buNone/>
            </a:pPr>
            <a:r>
              <a:rPr>
                <a:latin typeface="Times New Roman"/>
                <a:ea typeface="Times New Roman"/>
                <a:cs typeface="Times New Roman"/>
                <a:sym typeface="Times New Roman"/>
              </a:rPr>
              <a:t>Retorika prasideda ten, kur griežtas įrodymas persipina su įtikinimu. </a:t>
            </a:r>
            <a:endParaRPr>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Įtikinti auditoriją prieš jos valią.</a:t>
            </a:r>
            <a:endParaRPr>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Pagrindas – logika.</a:t>
            </a:r>
            <a:endParaRPr>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Retorika – tarpininkas tarp filosofų ir sofistų.</a:t>
            </a:r>
          </a:p>
        </p:txBody>
      </p:sp>
      <p:sp>
        <p:nvSpPr>
          <p:cNvPr id="118"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Graikij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Graikija</a:t>
            </a:r>
          </a:p>
        </p:txBody>
      </p:sp>
      <p:sp>
        <p:nvSpPr>
          <p:cNvPr id="121" name="„Retorika“…"/>
          <p:cNvSpPr txBox="1"/>
          <p:nvPr>
            <p:ph type="body" idx="4294967295"/>
          </p:nvPr>
        </p:nvSpPr>
        <p:spPr>
          <a:xfrm>
            <a:off x="457200" y="1600200"/>
            <a:ext cx="8229600" cy="4525963"/>
          </a:xfrm>
          <a:prstGeom prst="rect">
            <a:avLst/>
          </a:prstGeom>
        </p:spPr>
        <p:txBody>
          <a:bodyPr>
            <a:normAutofit fontScale="100000" lnSpcReduction="0"/>
          </a:bodyPr>
          <a:lstStyle/>
          <a:p>
            <a:pPr marL="0" indent="0">
              <a:lnSpc>
                <a:spcPct val="150000"/>
              </a:lnSpc>
              <a:buSzTx/>
              <a:buNone/>
            </a:pPr>
            <a:r>
              <a:rPr>
                <a:latin typeface="Times New Roman"/>
                <a:ea typeface="Times New Roman"/>
                <a:cs typeface="Times New Roman"/>
                <a:sym typeface="Times New Roman"/>
              </a:rPr>
              <a:t>„Retorika</a:t>
            </a:r>
            <a:r>
              <a:rPr>
                <a:latin typeface="Times New Roman"/>
                <a:ea typeface="Times New Roman"/>
                <a:cs typeface="Times New Roman"/>
                <a:sym typeface="Times New Roman"/>
              </a:rPr>
              <a:t>“</a:t>
            </a:r>
            <a:r>
              <a:rPr>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Aptariamos trys būtinos iškalbos savybės: </a:t>
            </a:r>
            <a:r>
              <a:rPr b="1">
                <a:latin typeface="Times New Roman"/>
                <a:ea typeface="Times New Roman"/>
                <a:cs typeface="Times New Roman"/>
                <a:sym typeface="Times New Roman"/>
              </a:rPr>
              <a:t>aiškumas</a:t>
            </a:r>
            <a:r>
              <a:rPr>
                <a:latin typeface="Times New Roman"/>
                <a:ea typeface="Times New Roman"/>
                <a:cs typeface="Times New Roman"/>
                <a:sym typeface="Times New Roman"/>
              </a:rPr>
              <a:t> (σαφήνεια), </a:t>
            </a:r>
            <a:endParaRPr>
              <a:latin typeface="Times New Roman"/>
              <a:ea typeface="Times New Roman"/>
              <a:cs typeface="Times New Roman"/>
              <a:sym typeface="Times New Roman"/>
            </a:endParaRPr>
          </a:p>
          <a:p>
            <a:pPr marL="0" indent="0">
              <a:lnSpc>
                <a:spcPct val="150000"/>
              </a:lnSpc>
              <a:buSzTx/>
              <a:buNone/>
            </a:pPr>
            <a:r>
              <a:rPr b="1">
                <a:latin typeface="Times New Roman"/>
                <a:ea typeface="Times New Roman"/>
                <a:cs typeface="Times New Roman"/>
                <a:sym typeface="Times New Roman"/>
              </a:rPr>
              <a:t>taisyklinga</a:t>
            </a:r>
            <a:r>
              <a:rPr>
                <a:latin typeface="Times New Roman"/>
                <a:ea typeface="Times New Roman"/>
                <a:cs typeface="Times New Roman"/>
                <a:sym typeface="Times New Roman"/>
              </a:rPr>
              <a:t> graikų kalba (τò έλληνίζειν), </a:t>
            </a:r>
            <a:r>
              <a:rPr b="1">
                <a:latin typeface="Times New Roman"/>
                <a:ea typeface="Times New Roman"/>
                <a:cs typeface="Times New Roman"/>
                <a:sym typeface="Times New Roman"/>
              </a:rPr>
              <a:t>tinkamumas</a:t>
            </a:r>
            <a:r>
              <a:rPr>
                <a:latin typeface="Times New Roman"/>
                <a:ea typeface="Times New Roman"/>
                <a:cs typeface="Times New Roman"/>
                <a:sym typeface="Times New Roman"/>
              </a:rPr>
              <a:t> (τò πρέπον). </a:t>
            </a:r>
          </a:p>
        </p:txBody>
      </p:sp>
      <p:sp>
        <p:nvSpPr>
          <p:cNvPr id="122"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Graikij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Graikija</a:t>
            </a:r>
          </a:p>
        </p:txBody>
      </p:sp>
      <p:sp>
        <p:nvSpPr>
          <p:cNvPr id="125" name="Demostenas…"/>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r>
              <a:rPr b="1"/>
              <a:t>Demostenas </a:t>
            </a:r>
            <a:endParaRPr b="1"/>
          </a:p>
          <a:p>
            <a:pPr marL="0" indent="0">
              <a:buSzTx/>
              <a:buNone/>
            </a:pPr>
            <a:r>
              <a:t>(384 – 322 m. pr. Kr.)</a:t>
            </a:r>
          </a:p>
          <a:p>
            <a:pPr marL="0" indent="0">
              <a:buSzTx/>
              <a:buNone/>
            </a:pPr>
            <a:r>
              <a:rPr>
                <a:solidFill>
                  <a:srgbClr val="3C8C93"/>
                </a:solidFill>
              </a:rPr>
              <a:t>Δημοσθένης </a:t>
            </a:r>
            <a:endParaRPr>
              <a:solidFill>
                <a:srgbClr val="3C8C93"/>
              </a:solidFill>
            </a:endParaRPr>
          </a:p>
          <a:p>
            <a:pPr marL="0" indent="0">
              <a:buSzTx/>
              <a:buNone/>
            </a:pPr>
            <a:r>
              <a:rPr>
                <a:solidFill>
                  <a:srgbClr val="3C8C93"/>
                </a:solidFill>
              </a:rPr>
              <a:t>Dēmosthénēs </a:t>
            </a:r>
          </a:p>
        </p:txBody>
      </p:sp>
      <p:sp>
        <p:nvSpPr>
          <p:cNvPr id="126" name="VU,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fakultetas</a:t>
            </a:r>
          </a:p>
        </p:txBody>
      </p:sp>
      <p:pic>
        <p:nvPicPr>
          <p:cNvPr id="127" name="image.png" descr="image.png"/>
          <p:cNvPicPr>
            <a:picLocks noChangeAspect="1"/>
          </p:cNvPicPr>
          <p:nvPr/>
        </p:nvPicPr>
        <p:blipFill>
          <a:blip r:embed="rId3">
            <a:extLst/>
          </a:blip>
          <a:stretch>
            <a:fillRect/>
          </a:stretch>
        </p:blipFill>
        <p:spPr>
          <a:xfrm>
            <a:off x="5230812" y="1268412"/>
            <a:ext cx="3303588" cy="530860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Graikij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Graikija</a:t>
            </a:r>
          </a:p>
        </p:txBody>
      </p:sp>
      <p:sp>
        <p:nvSpPr>
          <p:cNvPr id="132" name="Tik būdami laisvi žmonės gali ieškoti tiesos!…"/>
          <p:cNvSpPr txBox="1"/>
          <p:nvPr>
            <p:ph type="body" idx="4294967295"/>
          </p:nvPr>
        </p:nvSpPr>
        <p:spPr>
          <a:xfrm>
            <a:off x="457200" y="1600200"/>
            <a:ext cx="8229600" cy="4525963"/>
          </a:xfrm>
          <a:prstGeom prst="rect">
            <a:avLst/>
          </a:prstGeom>
        </p:spPr>
        <p:txBody>
          <a:bodyPr>
            <a:normAutofit fontScale="100000" lnSpcReduction="0"/>
          </a:bodyPr>
          <a:lstStyle/>
          <a:p>
            <a:pPr marL="0" indent="0">
              <a:lnSpc>
                <a:spcPct val="150000"/>
              </a:lnSpc>
              <a:buSzTx/>
              <a:buNone/>
            </a:pPr>
            <a:r>
              <a:rPr b="1">
                <a:latin typeface="Times New Roman"/>
                <a:ea typeface="Times New Roman"/>
                <a:cs typeface="Times New Roman"/>
                <a:sym typeface="Times New Roman"/>
              </a:rPr>
              <a:t>Tik būdami laisvi žmonės gali ieškoti tiesos!</a:t>
            </a:r>
            <a:endParaRPr b="1">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DEMOKRATIJA, ŽODŽIO LAISVĖ, TIESA buvo ir lieka pamatas, ant kurio išaugo ir klasikinė, ir šiuolaikinė retorika. </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Įtikinimas buvo ir liko pagrindinė retorikos sąvoka. </a:t>
            </a:r>
          </a:p>
        </p:txBody>
      </p:sp>
      <p:sp>
        <p:nvSpPr>
          <p:cNvPr id="133"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Rom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Roma</a:t>
            </a:r>
          </a:p>
        </p:txBody>
      </p:sp>
      <p:sp>
        <p:nvSpPr>
          <p:cNvPr id="136" name="Ciceronas…"/>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r>
              <a:rPr b="1"/>
              <a:t>Ciceronas </a:t>
            </a:r>
            <a:endParaRPr b="1"/>
          </a:p>
          <a:p>
            <a:pPr marL="0" indent="0">
              <a:buSzTx/>
              <a:buNone/>
            </a:pPr>
            <a:r>
              <a:t>(106 – 43 m. pr. Kr.) </a:t>
            </a:r>
          </a:p>
          <a:p>
            <a:pPr marL="0" indent="0">
              <a:buSzTx/>
              <a:buNone/>
            </a:pPr>
            <a:r>
              <a:rPr i="1">
                <a:solidFill>
                  <a:srgbClr val="3C8C93"/>
                </a:solidFill>
              </a:rPr>
              <a:t>Marcus Tullius Cicero</a:t>
            </a:r>
          </a:p>
        </p:txBody>
      </p:sp>
      <p:sp>
        <p:nvSpPr>
          <p:cNvPr id="137"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pic>
        <p:nvPicPr>
          <p:cNvPr id="138" name="image.png" descr="image.png"/>
          <p:cNvPicPr>
            <a:picLocks noChangeAspect="1"/>
          </p:cNvPicPr>
          <p:nvPr/>
        </p:nvPicPr>
        <p:blipFill>
          <a:blip r:embed="rId2">
            <a:extLst/>
          </a:blip>
          <a:stretch>
            <a:fillRect/>
          </a:stretch>
        </p:blipFill>
        <p:spPr>
          <a:xfrm>
            <a:off x="5657850" y="1358900"/>
            <a:ext cx="2809875" cy="5005388"/>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Rom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Roma</a:t>
            </a:r>
          </a:p>
        </p:txBody>
      </p:sp>
      <p:sp>
        <p:nvSpPr>
          <p:cNvPr id="141" name="Cezaris…"/>
          <p:cNvSpPr txBox="1"/>
          <p:nvPr>
            <p:ph type="body" idx="4294967295"/>
          </p:nvPr>
        </p:nvSpPr>
        <p:spPr>
          <a:xfrm>
            <a:off x="457200" y="1600200"/>
            <a:ext cx="8229600" cy="4525963"/>
          </a:xfrm>
          <a:prstGeom prst="rect">
            <a:avLst/>
          </a:prstGeom>
        </p:spPr>
        <p:txBody>
          <a:bodyPr>
            <a:normAutofit fontScale="100000" lnSpcReduction="0"/>
          </a:bodyPr>
          <a:lstStyle/>
          <a:p>
            <a:pPr marL="0" indent="0" algn="ctr">
              <a:lnSpc>
                <a:spcPct val="150000"/>
              </a:lnSpc>
              <a:buSzTx/>
              <a:buNone/>
            </a:pPr>
            <a:r>
              <a:rPr b="1">
                <a:latin typeface="Times New Roman"/>
                <a:ea typeface="Times New Roman"/>
                <a:cs typeface="Times New Roman"/>
                <a:sym typeface="Times New Roman"/>
              </a:rPr>
              <a:t>Cezaris</a:t>
            </a:r>
            <a:endParaRPr b="1">
              <a:latin typeface="Times New Roman"/>
              <a:ea typeface="Times New Roman"/>
              <a:cs typeface="Times New Roman"/>
              <a:sym typeface="Times New Roman"/>
            </a:endParaRPr>
          </a:p>
          <a:p>
            <a:pPr marL="0" indent="0" algn="ctr">
              <a:lnSpc>
                <a:spcPct val="150000"/>
              </a:lnSpc>
              <a:buSzTx/>
              <a:buNone/>
            </a:pPr>
            <a:r>
              <a:rPr>
                <a:latin typeface="Times New Roman"/>
                <a:ea typeface="Times New Roman"/>
                <a:cs typeface="Times New Roman"/>
                <a:sym typeface="Times New Roman"/>
              </a:rPr>
              <a:t> </a:t>
            </a:r>
            <a:r>
              <a:rPr i="1">
                <a:latin typeface="Times New Roman"/>
                <a:ea typeface="Times New Roman"/>
                <a:cs typeface="Times New Roman"/>
                <a:sym typeface="Times New Roman"/>
              </a:rPr>
              <a:t>Atėjau. Pamačiau. Nugalėjau.</a:t>
            </a:r>
            <a:r>
              <a:rPr>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0" indent="0" algn="ctr">
              <a:lnSpc>
                <a:spcPct val="150000"/>
              </a:lnSpc>
              <a:buSzTx/>
              <a:buNone/>
            </a:pPr>
            <a:endParaRPr>
              <a:latin typeface="Times New Roman"/>
              <a:ea typeface="Times New Roman"/>
              <a:cs typeface="Times New Roman"/>
              <a:sym typeface="Times New Roman"/>
            </a:endParaRPr>
          </a:p>
          <a:p>
            <a:pPr marL="0" indent="0" algn="ctr">
              <a:lnSpc>
                <a:spcPct val="150000"/>
              </a:lnSpc>
              <a:buSzTx/>
              <a:buNone/>
            </a:pPr>
            <a:r>
              <a:rPr b="1">
                <a:latin typeface="Times New Roman"/>
                <a:ea typeface="Times New Roman"/>
                <a:cs typeface="Times New Roman"/>
                <a:sym typeface="Times New Roman"/>
              </a:rPr>
              <a:t>Ciceronas</a:t>
            </a:r>
            <a:r>
              <a:rPr>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0" indent="0" algn="ctr">
              <a:lnSpc>
                <a:spcPct val="150000"/>
              </a:lnSpc>
              <a:buSzTx/>
              <a:buNone/>
            </a:pPr>
            <a:r>
              <a:rPr i="1">
                <a:latin typeface="Times New Roman"/>
                <a:ea typeface="Times New Roman"/>
                <a:cs typeface="Times New Roman"/>
                <a:sym typeface="Times New Roman"/>
              </a:rPr>
              <a:t>Atėjau. Pasakiau. Įtikinau.</a:t>
            </a:r>
            <a:r>
              <a:rPr>
                <a:latin typeface="Times New Roman"/>
                <a:ea typeface="Times New Roman"/>
                <a:cs typeface="Times New Roman"/>
                <a:sym typeface="Times New Roman"/>
              </a:rPr>
              <a:t> </a:t>
            </a:r>
          </a:p>
        </p:txBody>
      </p:sp>
      <p:sp>
        <p:nvSpPr>
          <p:cNvPr id="142"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 name="Retorik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Retorika </a:t>
            </a:r>
          </a:p>
        </p:txBody>
      </p:sp>
      <p:sp>
        <p:nvSpPr>
          <p:cNvPr id="51" name="Retorika yra mokslas, kaip argumentuota kalba paveikti ir įtikinti klausytojus, keisti jų požiūrį ar elgesį.…"/>
          <p:cNvSpPr txBox="1"/>
          <p:nvPr>
            <p:ph type="body" idx="4294967295"/>
          </p:nvPr>
        </p:nvSpPr>
        <p:spPr>
          <a:xfrm>
            <a:off x="457200" y="1600200"/>
            <a:ext cx="8229600" cy="4525963"/>
          </a:xfrm>
          <a:prstGeom prst="rect">
            <a:avLst/>
          </a:prstGeom>
        </p:spPr>
        <p:txBody>
          <a:bodyPr>
            <a:normAutofit fontScale="100000" lnSpcReduction="0"/>
          </a:bodyPr>
          <a:lstStyle/>
          <a:p>
            <a:pPr marL="0" indent="0" defTabSz="905255">
              <a:buSzTx/>
              <a:buNone/>
              <a:defRPr sz="3168"/>
            </a:pPr>
            <a:r>
              <a:rPr>
                <a:latin typeface="Times New Roman"/>
                <a:ea typeface="Times New Roman"/>
                <a:cs typeface="Times New Roman"/>
                <a:sym typeface="Times New Roman"/>
              </a:rPr>
              <a:t>Retorika yra mokslas, kaip argumentuota kalba </a:t>
            </a:r>
            <a:r>
              <a:rPr b="1">
                <a:latin typeface="Times New Roman"/>
                <a:ea typeface="Times New Roman"/>
                <a:cs typeface="Times New Roman"/>
                <a:sym typeface="Times New Roman"/>
              </a:rPr>
              <a:t>paveikti ir įtikinti</a:t>
            </a:r>
            <a:r>
              <a:rPr>
                <a:latin typeface="Times New Roman"/>
                <a:ea typeface="Times New Roman"/>
                <a:cs typeface="Times New Roman"/>
                <a:sym typeface="Times New Roman"/>
              </a:rPr>
              <a:t> klausytojus, keisti jų požiūrį ar elgesį. </a:t>
            </a:r>
            <a:endParaRPr>
              <a:latin typeface="Times New Roman"/>
              <a:ea typeface="Times New Roman"/>
              <a:cs typeface="Times New Roman"/>
              <a:sym typeface="Times New Roman"/>
            </a:endParaRPr>
          </a:p>
          <a:p>
            <a:pPr marL="0" indent="0" defTabSz="905255">
              <a:buSzTx/>
              <a:buNone/>
              <a:defRPr sz="3168"/>
            </a:pPr>
            <a:r>
              <a:rPr>
                <a:latin typeface="Times New Roman"/>
                <a:ea typeface="Times New Roman"/>
                <a:cs typeface="Times New Roman"/>
                <a:sym typeface="Times New Roman"/>
              </a:rPr>
              <a:t>Retorika – iškalbos menas, arba menas </a:t>
            </a:r>
            <a:r>
              <a:rPr b="1">
                <a:latin typeface="Times New Roman"/>
                <a:ea typeface="Times New Roman"/>
                <a:cs typeface="Times New Roman"/>
                <a:sym typeface="Times New Roman"/>
              </a:rPr>
              <a:t>gerai</a:t>
            </a:r>
            <a:r>
              <a:rPr>
                <a:latin typeface="Times New Roman"/>
                <a:ea typeface="Times New Roman"/>
                <a:cs typeface="Times New Roman"/>
                <a:sym typeface="Times New Roman"/>
              </a:rPr>
              <a:t> ir </a:t>
            </a:r>
            <a:r>
              <a:rPr b="1">
                <a:latin typeface="Times New Roman"/>
                <a:ea typeface="Times New Roman"/>
                <a:cs typeface="Times New Roman"/>
                <a:sym typeface="Times New Roman"/>
              </a:rPr>
              <a:t>gražiai</a:t>
            </a:r>
            <a:r>
              <a:rPr>
                <a:latin typeface="Times New Roman"/>
                <a:ea typeface="Times New Roman"/>
                <a:cs typeface="Times New Roman"/>
                <a:sym typeface="Times New Roman"/>
              </a:rPr>
              <a:t> kalbėti.</a:t>
            </a:r>
            <a:r>
              <a:rPr>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0" indent="0" defTabSz="905255">
              <a:buSzTx/>
              <a:buNone/>
              <a:defRPr sz="3168"/>
            </a:pPr>
            <a:r>
              <a:rPr>
                <a:latin typeface="Times New Roman"/>
                <a:ea typeface="Times New Roman"/>
                <a:cs typeface="Times New Roman"/>
                <a:sym typeface="Times New Roman"/>
              </a:rPr>
              <a:t>Menas, kuris moko žodžiais </a:t>
            </a:r>
            <a:r>
              <a:rPr b="1">
                <a:latin typeface="Times New Roman"/>
                <a:ea typeface="Times New Roman"/>
                <a:cs typeface="Times New Roman"/>
                <a:sym typeface="Times New Roman"/>
              </a:rPr>
              <a:t>įtikinamai</a:t>
            </a:r>
            <a:r>
              <a:rPr>
                <a:latin typeface="Times New Roman"/>
                <a:ea typeface="Times New Roman"/>
                <a:cs typeface="Times New Roman"/>
                <a:sym typeface="Times New Roman"/>
              </a:rPr>
              <a:t> </a:t>
            </a:r>
            <a:r>
              <a:rPr b="1">
                <a:latin typeface="Times New Roman"/>
                <a:ea typeface="Times New Roman"/>
                <a:cs typeface="Times New Roman"/>
                <a:sym typeface="Times New Roman"/>
              </a:rPr>
              <a:t>reikšti</a:t>
            </a:r>
            <a:r>
              <a:rPr>
                <a:latin typeface="Times New Roman"/>
                <a:ea typeface="Times New Roman"/>
                <a:cs typeface="Times New Roman"/>
                <a:sym typeface="Times New Roman"/>
              </a:rPr>
              <a:t> mintis ir jausmus.</a:t>
            </a:r>
            <a:endParaRPr>
              <a:latin typeface="Times New Roman"/>
              <a:ea typeface="Times New Roman"/>
              <a:cs typeface="Times New Roman"/>
              <a:sym typeface="Times New Roman"/>
            </a:endParaRPr>
          </a:p>
          <a:p>
            <a:pPr marL="0" indent="0" defTabSz="905255">
              <a:buSzTx/>
              <a:buNone/>
              <a:defRPr sz="3168"/>
            </a:pPr>
            <a:r>
              <a:rPr>
                <a:latin typeface="Times New Roman"/>
                <a:ea typeface="Times New Roman"/>
                <a:cs typeface="Times New Roman"/>
                <a:sym typeface="Times New Roman"/>
              </a:rPr>
              <a:t>Retorika – tai </a:t>
            </a:r>
            <a:r>
              <a:rPr b="1">
                <a:latin typeface="Times New Roman"/>
                <a:ea typeface="Times New Roman"/>
                <a:cs typeface="Times New Roman"/>
                <a:sym typeface="Times New Roman"/>
              </a:rPr>
              <a:t>efektyvioji</a:t>
            </a:r>
            <a:r>
              <a:rPr>
                <a:latin typeface="Times New Roman"/>
                <a:ea typeface="Times New Roman"/>
                <a:cs typeface="Times New Roman"/>
                <a:sym typeface="Times New Roman"/>
              </a:rPr>
              <a:t>, arba </a:t>
            </a:r>
            <a:r>
              <a:rPr b="1">
                <a:latin typeface="Times New Roman"/>
                <a:ea typeface="Times New Roman"/>
                <a:cs typeface="Times New Roman"/>
                <a:sym typeface="Times New Roman"/>
              </a:rPr>
              <a:t>paveikioji</a:t>
            </a:r>
            <a:r>
              <a:rPr>
                <a:latin typeface="Times New Roman"/>
                <a:ea typeface="Times New Roman"/>
                <a:cs typeface="Times New Roman"/>
                <a:sym typeface="Times New Roman"/>
              </a:rPr>
              <a:t>, komunikacija.</a:t>
            </a:r>
            <a:r>
              <a:rPr>
                <a:latin typeface="Times New Roman"/>
                <a:ea typeface="Times New Roman"/>
                <a:cs typeface="Times New Roman"/>
                <a:sym typeface="Times New Roman"/>
              </a:rPr>
              <a:t>  </a:t>
            </a:r>
          </a:p>
        </p:txBody>
      </p:sp>
      <p:sp>
        <p:nvSpPr>
          <p:cNvPr id="52"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Rom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Roma</a:t>
            </a:r>
          </a:p>
        </p:txBody>
      </p:sp>
      <p:sp>
        <p:nvSpPr>
          <p:cNvPr id="145" name="Cezaris:…"/>
          <p:cNvSpPr txBox="1"/>
          <p:nvPr>
            <p:ph type="body" idx="4294967295"/>
          </p:nvPr>
        </p:nvSpPr>
        <p:spPr>
          <a:xfrm>
            <a:off x="457200" y="1600200"/>
            <a:ext cx="8229600" cy="4525963"/>
          </a:xfrm>
          <a:prstGeom prst="rect">
            <a:avLst/>
          </a:prstGeom>
        </p:spPr>
        <p:txBody>
          <a:bodyPr>
            <a:normAutofit fontScale="100000" lnSpcReduction="0"/>
          </a:bodyPr>
          <a:lstStyle/>
          <a:p>
            <a:pPr marL="0" indent="0">
              <a:lnSpc>
                <a:spcPct val="150000"/>
              </a:lnSpc>
              <a:buSzTx/>
              <a:buNone/>
            </a:pPr>
            <a:r>
              <a:rPr>
                <a:latin typeface="Times New Roman"/>
                <a:ea typeface="Times New Roman"/>
                <a:cs typeface="Times New Roman"/>
                <a:sym typeface="Times New Roman"/>
              </a:rPr>
              <a:t>Cezaris:</a:t>
            </a:r>
            <a:endParaRPr>
              <a:latin typeface="Times New Roman"/>
              <a:ea typeface="Times New Roman"/>
              <a:cs typeface="Times New Roman"/>
              <a:sym typeface="Times New Roman"/>
            </a:endParaRPr>
          </a:p>
          <a:p>
            <a:pPr marL="0" indent="0">
              <a:lnSpc>
                <a:spcPct val="150000"/>
              </a:lnSpc>
              <a:buSzTx/>
              <a:buNone/>
            </a:pPr>
            <a:r>
              <a:rPr i="1">
                <a:latin typeface="Times New Roman"/>
                <a:ea typeface="Times New Roman"/>
                <a:cs typeface="Times New Roman"/>
                <a:sym typeface="Times New Roman"/>
              </a:rPr>
              <a:t>„Ciceronas yra didesnis už visus laurais vainikuotus triumfatorius, nes žmogus, išplėtęs romėnų dvasios ribas, vertesnis už romėnų valstybės ribas išplėtusius karvedžius.“</a:t>
            </a:r>
            <a:r>
              <a:rPr i="1">
                <a:latin typeface="Times New Roman"/>
                <a:ea typeface="Times New Roman"/>
                <a:cs typeface="Times New Roman"/>
                <a:sym typeface="Times New Roman"/>
              </a:rPr>
              <a:t> </a:t>
            </a:r>
          </a:p>
        </p:txBody>
      </p:sp>
      <p:sp>
        <p:nvSpPr>
          <p:cNvPr id="146"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Rom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Roma</a:t>
            </a:r>
          </a:p>
        </p:txBody>
      </p:sp>
      <p:sp>
        <p:nvSpPr>
          <p:cNvPr id="149" name="„Apie oratorių“…"/>
          <p:cNvSpPr txBox="1"/>
          <p:nvPr>
            <p:ph type="body" idx="4294967295"/>
          </p:nvPr>
        </p:nvSpPr>
        <p:spPr>
          <a:xfrm>
            <a:off x="457200" y="1600200"/>
            <a:ext cx="8229600" cy="4525963"/>
          </a:xfrm>
          <a:prstGeom prst="rect">
            <a:avLst/>
          </a:prstGeom>
        </p:spPr>
        <p:txBody>
          <a:bodyPr>
            <a:normAutofit fontScale="100000" lnSpcReduction="0"/>
          </a:bodyPr>
          <a:lstStyle/>
          <a:p>
            <a:pPr marL="0" indent="0" algn="ctr">
              <a:lnSpc>
                <a:spcPct val="150000"/>
              </a:lnSpc>
              <a:buSzTx/>
              <a:buNone/>
            </a:pPr>
            <a:r>
              <a:rPr b="1">
                <a:latin typeface="Times New Roman"/>
                <a:ea typeface="Times New Roman"/>
                <a:cs typeface="Times New Roman"/>
                <a:sym typeface="Times New Roman"/>
              </a:rPr>
              <a:t>„Apie oratorių“</a:t>
            </a:r>
            <a:endParaRPr b="1">
              <a:latin typeface="Times New Roman"/>
              <a:ea typeface="Times New Roman"/>
              <a:cs typeface="Times New Roman"/>
              <a:sym typeface="Times New Roman"/>
            </a:endParaRPr>
          </a:p>
          <a:p>
            <a:pPr marL="0" indent="0" algn="ctr">
              <a:lnSpc>
                <a:spcPct val="150000"/>
              </a:lnSpc>
              <a:buSzTx/>
              <a:buNone/>
            </a:pPr>
            <a:r>
              <a:rPr>
                <a:latin typeface="Times New Roman"/>
                <a:ea typeface="Times New Roman"/>
                <a:cs typeface="Times New Roman"/>
                <a:sym typeface="Times New Roman"/>
              </a:rPr>
              <a:t>stiliaus rūšys:</a:t>
            </a:r>
            <a:endParaRPr>
              <a:latin typeface="Times New Roman"/>
              <a:ea typeface="Times New Roman"/>
              <a:cs typeface="Times New Roman"/>
              <a:sym typeface="Times New Roman"/>
            </a:endParaRPr>
          </a:p>
          <a:p>
            <a:pPr marL="0" indent="0" algn="ctr">
              <a:lnSpc>
                <a:spcPct val="150000"/>
              </a:lnSpc>
              <a:buSzTx/>
              <a:buNone/>
            </a:pPr>
            <a:r>
              <a:rPr>
                <a:latin typeface="Times New Roman"/>
                <a:ea typeface="Times New Roman"/>
                <a:cs typeface="Times New Roman"/>
                <a:sym typeface="Times New Roman"/>
              </a:rPr>
              <a:t> </a:t>
            </a:r>
            <a:r>
              <a:rPr>
                <a:solidFill>
                  <a:srgbClr val="FF0000"/>
                </a:solidFill>
                <a:latin typeface="Times New Roman"/>
                <a:ea typeface="Times New Roman"/>
                <a:cs typeface="Times New Roman"/>
                <a:sym typeface="Times New Roman"/>
              </a:rPr>
              <a:t>Žemasis</a:t>
            </a:r>
            <a:r>
              <a:rPr>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0" indent="0" algn="ctr">
              <a:lnSpc>
                <a:spcPct val="150000"/>
              </a:lnSpc>
              <a:buSzTx/>
              <a:buNone/>
            </a:pPr>
            <a:r>
              <a:rPr>
                <a:solidFill>
                  <a:srgbClr val="FF0000"/>
                </a:solidFill>
                <a:latin typeface="Times New Roman"/>
                <a:ea typeface="Times New Roman"/>
                <a:cs typeface="Times New Roman"/>
                <a:sym typeface="Times New Roman"/>
              </a:rPr>
              <a:t>V</a:t>
            </a:r>
            <a:r>
              <a:rPr>
                <a:solidFill>
                  <a:srgbClr val="FF0000"/>
                </a:solidFill>
                <a:latin typeface="Times New Roman"/>
                <a:ea typeface="Times New Roman"/>
                <a:cs typeface="Times New Roman"/>
                <a:sym typeface="Times New Roman"/>
              </a:rPr>
              <a:t>idurinysis</a:t>
            </a:r>
            <a:r>
              <a:rPr>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0" indent="0" algn="ctr">
              <a:lnSpc>
                <a:spcPct val="150000"/>
              </a:lnSpc>
              <a:buSzTx/>
              <a:buNone/>
            </a:pPr>
            <a:r>
              <a:rPr>
                <a:solidFill>
                  <a:srgbClr val="FF0000"/>
                </a:solidFill>
                <a:latin typeface="Times New Roman"/>
                <a:ea typeface="Times New Roman"/>
                <a:cs typeface="Times New Roman"/>
                <a:sym typeface="Times New Roman"/>
              </a:rPr>
              <a:t>A</a:t>
            </a:r>
            <a:r>
              <a:rPr>
                <a:solidFill>
                  <a:srgbClr val="FF0000"/>
                </a:solidFill>
                <a:latin typeface="Times New Roman"/>
                <a:ea typeface="Times New Roman"/>
                <a:cs typeface="Times New Roman"/>
                <a:sym typeface="Times New Roman"/>
              </a:rPr>
              <a:t>ukštasis</a:t>
            </a:r>
            <a:r>
              <a:rPr>
                <a:latin typeface="Times New Roman"/>
                <a:ea typeface="Times New Roman"/>
                <a:cs typeface="Times New Roman"/>
                <a:sym typeface="Times New Roman"/>
              </a:rPr>
              <a:t> </a:t>
            </a:r>
          </a:p>
        </p:txBody>
      </p:sp>
      <p:sp>
        <p:nvSpPr>
          <p:cNvPr id="150"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Rom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Roma</a:t>
            </a:r>
          </a:p>
        </p:txBody>
      </p:sp>
      <p:sp>
        <p:nvSpPr>
          <p:cNvPr id="153" name="TIKSLAI:…"/>
          <p:cNvSpPr txBox="1"/>
          <p:nvPr>
            <p:ph type="body" idx="4294967295"/>
          </p:nvPr>
        </p:nvSpPr>
        <p:spPr>
          <a:xfrm>
            <a:off x="457200" y="1600200"/>
            <a:ext cx="8229600" cy="4525963"/>
          </a:xfrm>
          <a:prstGeom prst="rect">
            <a:avLst/>
          </a:prstGeom>
        </p:spPr>
        <p:txBody>
          <a:bodyPr>
            <a:normAutofit fontScale="100000" lnSpcReduction="0"/>
          </a:bodyPr>
          <a:lstStyle/>
          <a:p>
            <a:pPr marL="0" indent="0" algn="ctr">
              <a:buSzTx/>
              <a:buNone/>
            </a:pPr>
            <a:r>
              <a:rPr b="1"/>
              <a:t>TIKSLAI</a:t>
            </a:r>
            <a:r>
              <a:t>:</a:t>
            </a:r>
          </a:p>
          <a:p>
            <a:pPr marL="0" indent="0">
              <a:buSzTx/>
              <a:buNone/>
            </a:pPr>
            <a:r>
              <a:rPr i="1"/>
              <a:t>MOKYTI</a:t>
            </a:r>
            <a:r>
              <a:t>. </a:t>
            </a:r>
          </a:p>
          <a:p>
            <a:pPr marL="0" indent="0">
              <a:buSzTx/>
              <a:buNone/>
            </a:pPr>
            <a:r>
              <a:rPr>
                <a:latin typeface="Times New Roman"/>
                <a:ea typeface="Times New Roman"/>
                <a:cs typeface="Times New Roman"/>
                <a:sym typeface="Times New Roman"/>
              </a:rPr>
              <a:t>Oratorius privalo </a:t>
            </a:r>
            <a:r>
              <a:rPr b="1">
                <a:latin typeface="Times New Roman"/>
                <a:ea typeface="Times New Roman"/>
                <a:cs typeface="Times New Roman"/>
                <a:sym typeface="Times New Roman"/>
              </a:rPr>
              <a:t>įrodyti</a:t>
            </a:r>
            <a:r>
              <a:rPr>
                <a:latin typeface="Times New Roman"/>
                <a:ea typeface="Times New Roman"/>
                <a:cs typeface="Times New Roman"/>
                <a:sym typeface="Times New Roman"/>
              </a:rPr>
              <a:t> savo ginamųjų teiginių teisingumą ir</a:t>
            </a:r>
            <a:r>
              <a:rPr b="1">
                <a:latin typeface="Times New Roman"/>
                <a:ea typeface="Times New Roman"/>
                <a:cs typeface="Times New Roman"/>
                <a:sym typeface="Times New Roman"/>
              </a:rPr>
              <a:t> pamokyti</a:t>
            </a:r>
            <a:r>
              <a:rPr>
                <a:latin typeface="Times New Roman"/>
                <a:ea typeface="Times New Roman"/>
                <a:cs typeface="Times New Roman"/>
                <a:sym typeface="Times New Roman"/>
              </a:rPr>
              <a:t> klausytojus, kaip dera elgtis. </a:t>
            </a:r>
            <a:endParaRPr>
              <a:latin typeface="Times New Roman"/>
              <a:ea typeface="Times New Roman"/>
              <a:cs typeface="Times New Roman"/>
              <a:sym typeface="Times New Roman"/>
            </a:endParaRPr>
          </a:p>
          <a:p>
            <a:pPr marL="0" indent="0">
              <a:buSzTx/>
              <a:buNone/>
            </a:pP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Tinka žemasis stilius, aiškūs, tikslūs, raiškūs sakiniai.</a:t>
            </a:r>
          </a:p>
        </p:txBody>
      </p:sp>
      <p:sp>
        <p:nvSpPr>
          <p:cNvPr id="154"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Rom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Roma</a:t>
            </a:r>
          </a:p>
        </p:txBody>
      </p:sp>
      <p:sp>
        <p:nvSpPr>
          <p:cNvPr id="157" name="DŽIUGINTI.…"/>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r>
              <a:rPr i="1">
                <a:latin typeface="Times New Roman"/>
                <a:ea typeface="Times New Roman"/>
                <a:cs typeface="Times New Roman"/>
                <a:sym typeface="Times New Roman"/>
              </a:rPr>
              <a:t>DŽIUGINTI</a:t>
            </a:r>
            <a:r>
              <a:rPr>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Garbingas ir teisingas oratorius dailia kalba turi </a:t>
            </a:r>
            <a:r>
              <a:rPr b="1">
                <a:latin typeface="Times New Roman"/>
                <a:ea typeface="Times New Roman"/>
                <a:cs typeface="Times New Roman"/>
                <a:sym typeface="Times New Roman"/>
              </a:rPr>
              <a:t>suteikti klausytojams pasigėrėjimą</a:t>
            </a:r>
            <a:r>
              <a:rPr>
                <a:latin typeface="Times New Roman"/>
                <a:ea typeface="Times New Roman"/>
                <a:cs typeface="Times New Roman"/>
                <a:sym typeface="Times New Roman"/>
              </a:rPr>
              <a:t> ir taip pelnyti jų palankumą.</a:t>
            </a:r>
            <a:endParaRPr>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Tinka vidurinysis stilius, taiklūs ir sąmojingi sakiniai.</a:t>
            </a:r>
          </a:p>
        </p:txBody>
      </p:sp>
      <p:sp>
        <p:nvSpPr>
          <p:cNvPr id="158"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Rom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Roma</a:t>
            </a:r>
          </a:p>
        </p:txBody>
      </p:sp>
      <p:sp>
        <p:nvSpPr>
          <p:cNvPr id="161" name="JAUDINTI.…"/>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r>
              <a:rPr i="1"/>
              <a:t>JAUDINTI.</a:t>
            </a:r>
            <a:r>
              <a:t> </a:t>
            </a:r>
          </a:p>
          <a:p>
            <a:pPr marL="0" indent="0">
              <a:lnSpc>
                <a:spcPct val="150000"/>
              </a:lnSpc>
              <a:buSzTx/>
              <a:buNone/>
            </a:pPr>
            <a:r>
              <a:rPr>
                <a:latin typeface="Times New Roman"/>
                <a:ea typeface="Times New Roman"/>
                <a:cs typeface="Times New Roman"/>
                <a:sym typeface="Times New Roman"/>
              </a:rPr>
              <a:t>Oratorius turi gebėti </a:t>
            </a:r>
            <a:r>
              <a:rPr b="1">
                <a:latin typeface="Times New Roman"/>
                <a:ea typeface="Times New Roman"/>
                <a:cs typeface="Times New Roman"/>
                <a:sym typeface="Times New Roman"/>
              </a:rPr>
              <a:t>sujaudinti, </a:t>
            </a:r>
            <a:r>
              <a:rPr>
                <a:latin typeface="Times New Roman"/>
                <a:ea typeface="Times New Roman"/>
                <a:cs typeface="Times New Roman"/>
                <a:sym typeface="Times New Roman"/>
              </a:rPr>
              <a:t>sukelti auditorijai tokius jausmus, kokių reikalauja situacija. </a:t>
            </a:r>
            <a:endParaRPr>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Tinka aukštasis stilius, svarūs ir įspūdingi sakiniai. </a:t>
            </a:r>
          </a:p>
        </p:txBody>
      </p:sp>
      <p:sp>
        <p:nvSpPr>
          <p:cNvPr id="162"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Rom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Roma</a:t>
            </a:r>
          </a:p>
        </p:txBody>
      </p:sp>
      <p:sp>
        <p:nvSpPr>
          <p:cNvPr id="165" name="Markas Kvintilianas…"/>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r>
              <a:t>Markas Kvintilianas</a:t>
            </a:r>
          </a:p>
          <a:p>
            <a:pPr marL="0" indent="0">
              <a:buSzTx/>
              <a:buNone/>
            </a:pPr>
            <a:r>
              <a:rPr i="1"/>
              <a:t>Marcus Fabius Quintilianus</a:t>
            </a:r>
            <a:endParaRPr i="1"/>
          </a:p>
          <a:p>
            <a:pPr marL="0" indent="0">
              <a:buSzTx/>
              <a:buNone/>
            </a:pPr>
            <a:r>
              <a:t> (35 – 96 m.) </a:t>
            </a:r>
          </a:p>
          <a:p>
            <a:pPr marL="0" indent="0">
              <a:buSzTx/>
              <a:buNone/>
            </a:pPr>
            <a:r>
              <a:rPr>
                <a:latin typeface="Times New Roman"/>
                <a:ea typeface="Times New Roman"/>
                <a:cs typeface="Times New Roman"/>
                <a:sym typeface="Times New Roman"/>
              </a:rPr>
              <a:t>12</a:t>
            </a:r>
            <a:r>
              <a:rPr>
                <a:latin typeface="Times New Roman"/>
                <a:ea typeface="Times New Roman"/>
                <a:cs typeface="Times New Roman"/>
                <a:sym typeface="Times New Roman"/>
              </a:rPr>
              <a:t> knygų veikalas </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„Oratoriaus mokymas“</a:t>
            </a:r>
            <a:r>
              <a:rPr>
                <a:latin typeface="Times New Roman"/>
                <a:ea typeface="Times New Roman"/>
                <a:cs typeface="Times New Roman"/>
                <a:sym typeface="Times New Roman"/>
              </a:rPr>
              <a:t> </a:t>
            </a:r>
          </a:p>
        </p:txBody>
      </p:sp>
      <p:sp>
        <p:nvSpPr>
          <p:cNvPr id="166"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pic>
        <p:nvPicPr>
          <p:cNvPr id="167" name="image.png" descr="image.png"/>
          <p:cNvPicPr>
            <a:picLocks noChangeAspect="1"/>
          </p:cNvPicPr>
          <p:nvPr/>
        </p:nvPicPr>
        <p:blipFill>
          <a:blip r:embed="rId2">
            <a:extLst/>
          </a:blip>
          <a:stretch>
            <a:fillRect/>
          </a:stretch>
        </p:blipFill>
        <p:spPr>
          <a:xfrm>
            <a:off x="5430837" y="1279525"/>
            <a:ext cx="3206751" cy="5140325"/>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Retorikos  žlugimas"/>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Retorikos  žlugimas</a:t>
            </a:r>
          </a:p>
        </p:txBody>
      </p:sp>
      <p:sp>
        <p:nvSpPr>
          <p:cNvPr id="170" name="P. Ramee (1515–1572) laisvųjų menų reforma.…"/>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r>
              <a:rPr>
                <a:latin typeface="Times New Roman"/>
                <a:ea typeface="Times New Roman"/>
                <a:cs typeface="Times New Roman"/>
                <a:sym typeface="Times New Roman"/>
              </a:rPr>
              <a:t>P. Ramee (1515–1572) laisvųjų menų reforma.</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Loginis mąstymas, samprotavimas – logikai.</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Dispozicija – dialektikai.</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Oratoriaus moralė – etikai.</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Retorika – mokslas apie kalbą ir stilių, ir kalbėjimo technika. </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Atgimimas tik XX a.</a:t>
            </a:r>
          </a:p>
        </p:txBody>
      </p:sp>
      <p:sp>
        <p:nvSpPr>
          <p:cNvPr id="171"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Lietuv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Lietuva</a:t>
            </a:r>
          </a:p>
        </p:txBody>
      </p:sp>
      <p:sp>
        <p:nvSpPr>
          <p:cNvPr id="174" name="Retorikos mokoma kartu su logika ir gramatika.…"/>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r>
              <a:rPr>
                <a:latin typeface="Times New Roman"/>
                <a:ea typeface="Times New Roman"/>
                <a:cs typeface="Times New Roman"/>
                <a:sym typeface="Times New Roman"/>
              </a:rPr>
              <a:t>Retorikos mokoma kartu su logika ir gramatika.</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Vis dėlto krypstama į stilistiką ir poetiką.</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P</a:t>
            </a:r>
            <a:r>
              <a:rPr>
                <a:latin typeface="Times New Roman"/>
                <a:ea typeface="Times New Roman"/>
                <a:cs typeface="Times New Roman"/>
                <a:sym typeface="Times New Roman"/>
              </a:rPr>
              <a:t>oetinė proginė retorika XVI a. Vilniaus jėzuitų </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A</a:t>
            </a:r>
            <a:r>
              <a:rPr>
                <a:latin typeface="Times New Roman"/>
                <a:ea typeface="Times New Roman"/>
                <a:cs typeface="Times New Roman"/>
                <a:sym typeface="Times New Roman"/>
              </a:rPr>
              <a:t>kademijoje.</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 </a:t>
            </a:r>
            <a:r>
              <a:rPr b="1">
                <a:latin typeface="Times New Roman"/>
                <a:ea typeface="Times New Roman"/>
                <a:cs typeface="Times New Roman"/>
                <a:sym typeface="Times New Roman"/>
              </a:rPr>
              <a:t>Motiejus  Kazimieras Sarbievijus </a:t>
            </a:r>
            <a:r>
              <a:rPr>
                <a:latin typeface="Times New Roman"/>
                <a:ea typeface="Times New Roman"/>
                <a:cs typeface="Times New Roman"/>
                <a:sym typeface="Times New Roman"/>
              </a:rPr>
              <a:t>– stilistikos </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ir poetikos meistras. </a:t>
            </a:r>
          </a:p>
        </p:txBody>
      </p:sp>
      <p:sp>
        <p:nvSpPr>
          <p:cNvPr id="175"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Lietuv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Lietuva</a:t>
            </a:r>
          </a:p>
        </p:txBody>
      </p:sp>
      <p:sp>
        <p:nvSpPr>
          <p:cNvPr id="178" name="Žygimantas Liauksminas…"/>
          <p:cNvSpPr txBox="1"/>
          <p:nvPr>
            <p:ph type="body" idx="4294967295"/>
          </p:nvPr>
        </p:nvSpPr>
        <p:spPr>
          <a:xfrm>
            <a:off x="457200" y="1600200"/>
            <a:ext cx="8229600" cy="4525963"/>
          </a:xfrm>
          <a:prstGeom prst="rect">
            <a:avLst/>
          </a:prstGeom>
        </p:spPr>
        <p:txBody>
          <a:bodyPr>
            <a:normAutofit fontScale="100000" lnSpcReduction="0"/>
          </a:bodyPr>
          <a:lstStyle/>
          <a:p>
            <a:pPr marL="0" indent="0" algn="l">
              <a:buSzTx/>
              <a:buNone/>
            </a:pPr>
            <a:r>
              <a:rPr>
                <a:latin typeface="Times New Roman"/>
                <a:ea typeface="Times New Roman"/>
                <a:cs typeface="Times New Roman"/>
                <a:sym typeface="Times New Roman"/>
              </a:rPr>
              <a:t>Žygimantas Liauksminas </a:t>
            </a:r>
            <a:endParaRPr>
              <a:latin typeface="Times New Roman"/>
              <a:ea typeface="Times New Roman"/>
              <a:cs typeface="Times New Roman"/>
              <a:sym typeface="Times New Roman"/>
            </a:endParaRPr>
          </a:p>
          <a:p>
            <a:pPr marL="0" indent="0" algn="l">
              <a:buSzTx/>
              <a:buNone/>
            </a:pPr>
            <a:r>
              <a:rPr>
                <a:latin typeface="Times New Roman"/>
                <a:ea typeface="Times New Roman"/>
                <a:cs typeface="Times New Roman"/>
                <a:sym typeface="Times New Roman"/>
              </a:rPr>
              <a:t>„Oratoriaus praktika </a:t>
            </a:r>
            <a:endParaRPr>
              <a:latin typeface="Times New Roman"/>
              <a:ea typeface="Times New Roman"/>
              <a:cs typeface="Times New Roman"/>
              <a:sym typeface="Times New Roman"/>
            </a:endParaRPr>
          </a:p>
          <a:p>
            <a:pPr marL="0" indent="0" algn="l">
              <a:buSzTx/>
              <a:buNone/>
            </a:pPr>
            <a:r>
              <a:rPr>
                <a:latin typeface="Times New Roman"/>
                <a:ea typeface="Times New Roman"/>
                <a:cs typeface="Times New Roman"/>
                <a:sym typeface="Times New Roman"/>
              </a:rPr>
              <a:t>arba retorikos meno taisyklės“</a:t>
            </a:r>
            <a:endParaRPr>
              <a:latin typeface="Times New Roman"/>
              <a:ea typeface="Times New Roman"/>
              <a:cs typeface="Times New Roman"/>
              <a:sym typeface="Times New Roman"/>
            </a:endParaRPr>
          </a:p>
          <a:p>
            <a:pPr marL="0" indent="0" algn="l">
              <a:buSzTx/>
              <a:buNone/>
            </a:pPr>
            <a:r>
              <a:rPr>
                <a:latin typeface="Times New Roman"/>
                <a:ea typeface="Times New Roman"/>
                <a:cs typeface="Times New Roman"/>
                <a:sym typeface="Times New Roman"/>
              </a:rPr>
              <a:t> 1648 m.,</a:t>
            </a:r>
            <a:endParaRPr>
              <a:latin typeface="Times New Roman"/>
              <a:ea typeface="Times New Roman"/>
              <a:cs typeface="Times New Roman"/>
              <a:sym typeface="Times New Roman"/>
            </a:endParaRPr>
          </a:p>
          <a:p>
            <a:pPr marL="0" indent="0" algn="l">
              <a:buSzTx/>
              <a:buNone/>
            </a:pPr>
            <a:r>
              <a:rPr>
                <a:latin typeface="Times New Roman"/>
                <a:ea typeface="Times New Roman"/>
                <a:cs typeface="Times New Roman"/>
                <a:sym typeface="Times New Roman"/>
              </a:rPr>
              <a:t>14 leidimų visoje Europoje. </a:t>
            </a:r>
          </a:p>
        </p:txBody>
      </p:sp>
      <p:sp>
        <p:nvSpPr>
          <p:cNvPr id="179"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pic>
        <p:nvPicPr>
          <p:cNvPr id="180" name="image.png" descr="image.png"/>
          <p:cNvPicPr>
            <a:picLocks noChangeAspect="1"/>
          </p:cNvPicPr>
          <p:nvPr/>
        </p:nvPicPr>
        <p:blipFill>
          <a:blip r:embed="rId2">
            <a:extLst/>
          </a:blip>
          <a:stretch>
            <a:fillRect/>
          </a:stretch>
        </p:blipFill>
        <p:spPr>
          <a:xfrm>
            <a:off x="5632450" y="1249362"/>
            <a:ext cx="3114675" cy="5011738"/>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Lietuv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Lietuva</a:t>
            </a:r>
          </a:p>
        </p:txBody>
      </p:sp>
      <p:sp>
        <p:nvSpPr>
          <p:cNvPr id="183" name="XVIII a. – XIX a. retorika transformuojasi į grožinės literatūros teoriją ir stilistiką, visas dėmesys sutelkiamas į kompoziciją ir retorines figūras."/>
          <p:cNvSpPr txBox="1"/>
          <p:nvPr>
            <p:ph type="body" idx="4294967295"/>
          </p:nvPr>
        </p:nvSpPr>
        <p:spPr>
          <a:xfrm>
            <a:off x="457200" y="1600200"/>
            <a:ext cx="8229600" cy="4525963"/>
          </a:xfrm>
          <a:prstGeom prst="rect">
            <a:avLst/>
          </a:prstGeom>
        </p:spPr>
        <p:txBody>
          <a:bodyPr>
            <a:normAutofit fontScale="100000" lnSpcReduction="0"/>
          </a:bodyPr>
          <a:lstStyle/>
          <a:p>
            <a:pPr marL="0" indent="0">
              <a:lnSpc>
                <a:spcPct val="150000"/>
              </a:lnSpc>
              <a:buSzTx/>
              <a:buNone/>
            </a:pPr>
            <a:r>
              <a:rPr>
                <a:latin typeface="Times New Roman"/>
                <a:ea typeface="Times New Roman"/>
                <a:cs typeface="Times New Roman"/>
                <a:sym typeface="Times New Roman"/>
              </a:rPr>
              <a:t>XVIII a. – XIX a. retorika transformuojasi į grožinės literatūros teoriją ir stilistiką, visas dėmesys sutelkiamas į kompoziciją ir retorines figūras.</a:t>
            </a:r>
            <a:r>
              <a:rPr>
                <a:latin typeface="Times New Roman"/>
                <a:ea typeface="Times New Roman"/>
                <a:cs typeface="Times New Roman"/>
                <a:sym typeface="Times New Roman"/>
              </a:rPr>
              <a:t> </a:t>
            </a:r>
          </a:p>
        </p:txBody>
      </p:sp>
      <p:sp>
        <p:nvSpPr>
          <p:cNvPr id="184"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 name="Graikij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Graikija</a:t>
            </a:r>
          </a:p>
        </p:txBody>
      </p:sp>
      <p:sp>
        <p:nvSpPr>
          <p:cNvPr id="55" name="Retorikos daugiau kaip 2500 m. prieš Kr. Sicilijoje pradėjo mokyti graikai sofistai (filosofai, išminties mokytojai)."/>
          <p:cNvSpPr txBox="1"/>
          <p:nvPr>
            <p:ph type="body" idx="4294967295"/>
          </p:nvPr>
        </p:nvSpPr>
        <p:spPr>
          <a:xfrm>
            <a:off x="395287" y="1628775"/>
            <a:ext cx="8229601" cy="4525963"/>
          </a:xfrm>
          <a:prstGeom prst="rect">
            <a:avLst/>
          </a:prstGeom>
        </p:spPr>
        <p:txBody>
          <a:bodyPr>
            <a:normAutofit fontScale="100000" lnSpcReduction="0"/>
          </a:bodyPr>
          <a:lstStyle/>
          <a:p>
            <a:pPr marL="0" indent="0">
              <a:buSzTx/>
              <a:buNone/>
            </a:pPr>
            <a:r>
              <a:rPr>
                <a:latin typeface="Times New Roman"/>
                <a:ea typeface="Times New Roman"/>
                <a:cs typeface="Times New Roman"/>
                <a:sym typeface="Times New Roman"/>
              </a:rPr>
              <a:t>Retorikos daugiau kaip 2500 m. prieš Kr. Sicilijoje pradėjo mokyti graikai sofistai (filosofai, išminties mokytojai).</a:t>
            </a:r>
            <a:r>
              <a:rPr>
                <a:latin typeface="Times New Roman"/>
                <a:ea typeface="Times New Roman"/>
                <a:cs typeface="Times New Roman"/>
                <a:sym typeface="Times New Roman"/>
              </a:rPr>
              <a:t> </a:t>
            </a:r>
          </a:p>
        </p:txBody>
      </p:sp>
      <p:sp>
        <p:nvSpPr>
          <p:cNvPr id="56"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pic>
        <p:nvPicPr>
          <p:cNvPr id="57" name="image.png" descr="image.png"/>
          <p:cNvPicPr>
            <a:picLocks noChangeAspect="1"/>
          </p:cNvPicPr>
          <p:nvPr/>
        </p:nvPicPr>
        <p:blipFill>
          <a:blip r:embed="rId3">
            <a:extLst/>
          </a:blip>
          <a:stretch>
            <a:fillRect/>
          </a:stretch>
        </p:blipFill>
        <p:spPr>
          <a:xfrm>
            <a:off x="1212850" y="3255962"/>
            <a:ext cx="6656388" cy="2820988"/>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Lietuv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Lietuva</a:t>
            </a:r>
          </a:p>
        </p:txBody>
      </p:sp>
      <p:sp>
        <p:nvSpPr>
          <p:cNvPr id="187" name="XX a. pradžioje lietuviškos iškalbos praktiką visiškai perima stilistikos, literatūros teorijos ir gimtosios kalbos vadovėliai, didžiausias dėmesys skiriamas rašytiniams grožiniams tekstams. Retorikos nelieka net vardo."/>
          <p:cNvSpPr txBox="1"/>
          <p:nvPr>
            <p:ph type="body" idx="4294967295"/>
          </p:nvPr>
        </p:nvSpPr>
        <p:spPr>
          <a:xfrm>
            <a:off x="457200" y="1600200"/>
            <a:ext cx="8229600" cy="4525963"/>
          </a:xfrm>
          <a:prstGeom prst="rect">
            <a:avLst/>
          </a:prstGeom>
        </p:spPr>
        <p:txBody>
          <a:bodyPr>
            <a:normAutofit fontScale="100000" lnSpcReduction="0"/>
          </a:bodyPr>
          <a:lstStyle/>
          <a:p>
            <a:pPr marL="0" indent="0">
              <a:lnSpc>
                <a:spcPct val="150000"/>
              </a:lnSpc>
              <a:buSzTx/>
              <a:buNone/>
            </a:pPr>
            <a:r>
              <a:rPr>
                <a:latin typeface="Times New Roman"/>
                <a:ea typeface="Times New Roman"/>
                <a:cs typeface="Times New Roman"/>
                <a:sym typeface="Times New Roman"/>
              </a:rPr>
              <a:t>XX a. pradžioje lietuviškos iškalbos praktiką visiškai perima stilistikos, literatūros teorijos ir gimtosios kalbos vadovėliai, didžiausias dėmesys skiriamas rašytiniams grožiniams tekstams. </a:t>
            </a:r>
            <a:r>
              <a:rPr b="1">
                <a:latin typeface="Times New Roman"/>
                <a:ea typeface="Times New Roman"/>
                <a:cs typeface="Times New Roman"/>
                <a:sym typeface="Times New Roman"/>
              </a:rPr>
              <a:t>Retorikos nelieka net vardo.</a:t>
            </a:r>
            <a:r>
              <a:rPr b="1">
                <a:latin typeface="Times New Roman"/>
                <a:ea typeface="Times New Roman"/>
                <a:cs typeface="Times New Roman"/>
                <a:sym typeface="Times New Roman"/>
              </a:rPr>
              <a:t> </a:t>
            </a:r>
          </a:p>
        </p:txBody>
      </p:sp>
      <p:sp>
        <p:nvSpPr>
          <p:cNvPr id="188"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Retorinis idealas ir oratoriaus asmenybės ugdymas"/>
          <p:cNvSpPr txBox="1"/>
          <p:nvPr>
            <p:ph type="title" idx="4294967295"/>
          </p:nvPr>
        </p:nvSpPr>
        <p:spPr>
          <a:xfrm>
            <a:off x="1331912" y="274637"/>
            <a:ext cx="7354888" cy="1143001"/>
          </a:xfrm>
          <a:prstGeom prst="rect">
            <a:avLst/>
          </a:prstGeom>
        </p:spPr>
        <p:txBody>
          <a:bodyPr>
            <a:normAutofit fontScale="100000" lnSpcReduction="0"/>
          </a:bodyPr>
          <a:lstStyle/>
          <a:p>
            <a:pPr defTabSz="621791">
              <a:defRPr sz="2992"/>
            </a:pPr>
            <a:br/>
            <a:r>
              <a:rPr b="1" sz="2176">
                <a:latin typeface="Times New Roman"/>
                <a:ea typeface="Times New Roman"/>
                <a:cs typeface="Times New Roman"/>
                <a:sym typeface="Times New Roman"/>
              </a:rPr>
              <a:t>Retorinis idealas ir oratoriaus asmenybės ugdymas</a:t>
            </a:r>
            <a:br>
              <a:rPr b="1" sz="2176">
                <a:latin typeface="Times New Roman"/>
                <a:ea typeface="Times New Roman"/>
                <a:cs typeface="Times New Roman"/>
                <a:sym typeface="Times New Roman"/>
              </a:rPr>
            </a:br>
          </a:p>
        </p:txBody>
      </p:sp>
      <p:sp>
        <p:nvSpPr>
          <p:cNvPr id="191" name="Pagal Aristotelį trys efektyvaus įtikinimo būdai – logas, etosas ir patosas – lemia oratoriaus bendravimo su klausytojais sėkmę. Logas apima temą, dalyką, loginį mąstymą, etosas – kalbėtojo būdą, kokį jį mato klausytojai, patosas – jausmų skalę."/>
          <p:cNvSpPr txBox="1"/>
          <p:nvPr>
            <p:ph type="body" idx="4294967295"/>
          </p:nvPr>
        </p:nvSpPr>
        <p:spPr>
          <a:xfrm>
            <a:off x="457200" y="1600200"/>
            <a:ext cx="8229600" cy="4525963"/>
          </a:xfrm>
          <a:prstGeom prst="rect">
            <a:avLst/>
          </a:prstGeom>
        </p:spPr>
        <p:txBody>
          <a:bodyPr>
            <a:normAutofit fontScale="100000" lnSpcReduction="0"/>
          </a:bodyPr>
          <a:lstStyle/>
          <a:p>
            <a:pPr marL="0" indent="0">
              <a:lnSpc>
                <a:spcPct val="150000"/>
              </a:lnSpc>
              <a:buSzTx/>
              <a:buNone/>
            </a:pPr>
            <a:r>
              <a:rPr>
                <a:latin typeface="Times New Roman"/>
                <a:ea typeface="Times New Roman"/>
                <a:cs typeface="Times New Roman"/>
                <a:sym typeface="Times New Roman"/>
              </a:rPr>
              <a:t>Pagal Aristotelį trys efektyvaus įtikinimo būdai – </a:t>
            </a:r>
            <a:r>
              <a:rPr b="1" i="1">
                <a:latin typeface="Times New Roman"/>
                <a:ea typeface="Times New Roman"/>
                <a:cs typeface="Times New Roman"/>
                <a:sym typeface="Times New Roman"/>
              </a:rPr>
              <a:t>logas, etosas</a:t>
            </a:r>
            <a:r>
              <a:rPr>
                <a:latin typeface="Times New Roman"/>
                <a:ea typeface="Times New Roman"/>
                <a:cs typeface="Times New Roman"/>
                <a:sym typeface="Times New Roman"/>
              </a:rPr>
              <a:t> ir </a:t>
            </a:r>
            <a:r>
              <a:rPr b="1" i="1">
                <a:latin typeface="Times New Roman"/>
                <a:ea typeface="Times New Roman"/>
                <a:cs typeface="Times New Roman"/>
                <a:sym typeface="Times New Roman"/>
              </a:rPr>
              <a:t>patosas</a:t>
            </a:r>
            <a:r>
              <a:rPr>
                <a:latin typeface="Times New Roman"/>
                <a:ea typeface="Times New Roman"/>
                <a:cs typeface="Times New Roman"/>
                <a:sym typeface="Times New Roman"/>
              </a:rPr>
              <a:t> – lemia oratoriaus bendravimo su klausytojais sėkmę. </a:t>
            </a:r>
            <a:r>
              <a:rPr b="1">
                <a:latin typeface="Times New Roman"/>
                <a:ea typeface="Times New Roman"/>
                <a:cs typeface="Times New Roman"/>
                <a:sym typeface="Times New Roman"/>
              </a:rPr>
              <a:t>Logas</a:t>
            </a:r>
            <a:r>
              <a:rPr>
                <a:latin typeface="Times New Roman"/>
                <a:ea typeface="Times New Roman"/>
                <a:cs typeface="Times New Roman"/>
                <a:sym typeface="Times New Roman"/>
              </a:rPr>
              <a:t> apima temą, dalyką, loginį mąstymą, </a:t>
            </a:r>
            <a:r>
              <a:rPr b="1">
                <a:latin typeface="Times New Roman"/>
                <a:ea typeface="Times New Roman"/>
                <a:cs typeface="Times New Roman"/>
                <a:sym typeface="Times New Roman"/>
              </a:rPr>
              <a:t>etosas</a:t>
            </a:r>
            <a:r>
              <a:rPr>
                <a:latin typeface="Times New Roman"/>
                <a:ea typeface="Times New Roman"/>
                <a:cs typeface="Times New Roman"/>
                <a:sym typeface="Times New Roman"/>
              </a:rPr>
              <a:t> – kalbėtojo būdą, kokį jį mato klausytojai, </a:t>
            </a:r>
            <a:r>
              <a:rPr b="1">
                <a:latin typeface="Times New Roman"/>
                <a:ea typeface="Times New Roman"/>
                <a:cs typeface="Times New Roman"/>
                <a:sym typeface="Times New Roman"/>
              </a:rPr>
              <a:t>patosas</a:t>
            </a:r>
            <a:r>
              <a:rPr>
                <a:latin typeface="Times New Roman"/>
                <a:ea typeface="Times New Roman"/>
                <a:cs typeface="Times New Roman"/>
                <a:sym typeface="Times New Roman"/>
              </a:rPr>
              <a:t> – jausmų skalę.</a:t>
            </a:r>
            <a:r>
              <a:rPr>
                <a:latin typeface="Times New Roman"/>
                <a:ea typeface="Times New Roman"/>
                <a:cs typeface="Times New Roman"/>
                <a:sym typeface="Times New Roman"/>
              </a:rPr>
              <a:t> </a:t>
            </a:r>
          </a:p>
        </p:txBody>
      </p:sp>
      <p:sp>
        <p:nvSpPr>
          <p:cNvPr id="192"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Retorinis idealas ir oratoriaus asmenybės ugdymas"/>
          <p:cNvSpPr txBox="1"/>
          <p:nvPr>
            <p:ph type="title" idx="4294967295"/>
          </p:nvPr>
        </p:nvSpPr>
        <p:spPr>
          <a:xfrm>
            <a:off x="1331912" y="274637"/>
            <a:ext cx="7354888" cy="1143001"/>
          </a:xfrm>
          <a:prstGeom prst="rect">
            <a:avLst/>
          </a:prstGeom>
        </p:spPr>
        <p:txBody>
          <a:bodyPr>
            <a:normAutofit fontScale="100000" lnSpcReduction="0"/>
          </a:bodyPr>
          <a:lstStyle/>
          <a:p>
            <a:pPr defTabSz="621791">
              <a:defRPr sz="2992"/>
            </a:pPr>
            <a:br/>
            <a:r>
              <a:rPr b="1" sz="2176">
                <a:latin typeface="Times New Roman"/>
                <a:ea typeface="Times New Roman"/>
                <a:cs typeface="Times New Roman"/>
                <a:sym typeface="Times New Roman"/>
              </a:rPr>
              <a:t>Retorinis idealas ir oratoriaus asmenybės ugdymas</a:t>
            </a:r>
            <a:br>
              <a:rPr b="1" sz="2176">
                <a:latin typeface="Times New Roman"/>
                <a:ea typeface="Times New Roman"/>
                <a:cs typeface="Times New Roman"/>
                <a:sym typeface="Times New Roman"/>
              </a:rPr>
            </a:br>
          </a:p>
        </p:txBody>
      </p:sp>
      <p:sp>
        <p:nvSpPr>
          <p:cNvPr id="195" name="Ciceronas: „žmonių giminėje nieko nėra taip reta kaip tobulas oratorius“.…"/>
          <p:cNvSpPr txBox="1"/>
          <p:nvPr>
            <p:ph type="body" idx="4294967295"/>
          </p:nvPr>
        </p:nvSpPr>
        <p:spPr>
          <a:xfrm>
            <a:off x="457200" y="1600200"/>
            <a:ext cx="8229600" cy="4525963"/>
          </a:xfrm>
          <a:prstGeom prst="rect">
            <a:avLst/>
          </a:prstGeom>
        </p:spPr>
        <p:txBody>
          <a:bodyPr>
            <a:normAutofit fontScale="100000" lnSpcReduction="0"/>
          </a:bodyPr>
          <a:lstStyle/>
          <a:p>
            <a:pPr marL="0" indent="0">
              <a:lnSpc>
                <a:spcPct val="150000"/>
              </a:lnSpc>
              <a:buSzTx/>
              <a:buNone/>
            </a:pPr>
            <a:r>
              <a:rPr>
                <a:latin typeface="Times New Roman"/>
                <a:ea typeface="Times New Roman"/>
                <a:cs typeface="Times New Roman"/>
                <a:sym typeface="Times New Roman"/>
              </a:rPr>
              <a:t>Ciceronas: „žmonių giminėje nieko nėra taip reta kaip tobulas oratorius“.</a:t>
            </a:r>
            <a:endParaRPr>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Tikras oratorius yra su dialektiko sąmojingumu, filosofų mintimis, poetų žodžiais, teisininkų atmintimi, tragikų balsu, geriausių aktorių vaidyba. </a:t>
            </a:r>
          </a:p>
        </p:txBody>
      </p:sp>
      <p:sp>
        <p:nvSpPr>
          <p:cNvPr id="196"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Retorinis idealas ir oratoriaus asmenybės ugdymas"/>
          <p:cNvSpPr txBox="1"/>
          <p:nvPr>
            <p:ph type="title" idx="4294967295"/>
          </p:nvPr>
        </p:nvSpPr>
        <p:spPr>
          <a:xfrm>
            <a:off x="1331912" y="274637"/>
            <a:ext cx="7354888" cy="1143001"/>
          </a:xfrm>
          <a:prstGeom prst="rect">
            <a:avLst/>
          </a:prstGeom>
        </p:spPr>
        <p:txBody>
          <a:bodyPr>
            <a:normAutofit fontScale="100000" lnSpcReduction="0"/>
          </a:bodyPr>
          <a:lstStyle/>
          <a:p>
            <a:pPr defTabSz="621791">
              <a:defRPr sz="2992"/>
            </a:pPr>
            <a:br/>
            <a:r>
              <a:rPr b="1" sz="2176">
                <a:latin typeface="Times New Roman"/>
                <a:ea typeface="Times New Roman"/>
                <a:cs typeface="Times New Roman"/>
                <a:sym typeface="Times New Roman"/>
              </a:rPr>
              <a:t>Retorinis idealas ir oratoriaus asmenybės ugdymas</a:t>
            </a:r>
            <a:br>
              <a:rPr b="1" sz="2176">
                <a:latin typeface="Times New Roman"/>
                <a:ea typeface="Times New Roman"/>
                <a:cs typeface="Times New Roman"/>
                <a:sym typeface="Times New Roman"/>
              </a:rPr>
            </a:br>
          </a:p>
        </p:txBody>
      </p:sp>
      <p:sp>
        <p:nvSpPr>
          <p:cNvPr id="199" name="Katonas Vyresnysis. Oratorius yra geras vyras, turintis iškalbos patirtį (Orator est vir bonus dicendi peritus).…"/>
          <p:cNvSpPr txBox="1"/>
          <p:nvPr>
            <p:ph type="body" idx="4294967295"/>
          </p:nvPr>
        </p:nvSpPr>
        <p:spPr>
          <a:xfrm>
            <a:off x="457200" y="1600200"/>
            <a:ext cx="8229600" cy="4525963"/>
          </a:xfrm>
          <a:prstGeom prst="rect">
            <a:avLst/>
          </a:prstGeom>
        </p:spPr>
        <p:txBody>
          <a:bodyPr>
            <a:normAutofit fontScale="100000" lnSpcReduction="0"/>
          </a:bodyPr>
          <a:lstStyle/>
          <a:p>
            <a:pPr marL="0" indent="0">
              <a:lnSpc>
                <a:spcPct val="150000"/>
              </a:lnSpc>
              <a:buSzTx/>
              <a:buNone/>
            </a:pPr>
            <a:r>
              <a:rPr>
                <a:latin typeface="Times New Roman"/>
                <a:ea typeface="Times New Roman"/>
                <a:cs typeface="Times New Roman"/>
                <a:sym typeface="Times New Roman"/>
              </a:rPr>
              <a:t>Katonas Vyresnysis. </a:t>
            </a:r>
            <a:r>
              <a:rPr b="1">
                <a:latin typeface="Times New Roman"/>
                <a:ea typeface="Times New Roman"/>
                <a:cs typeface="Times New Roman"/>
                <a:sym typeface="Times New Roman"/>
              </a:rPr>
              <a:t>Oratorius yra geras vyras, turintis iškalbos patirtį</a:t>
            </a:r>
            <a:r>
              <a:rPr>
                <a:latin typeface="Times New Roman"/>
                <a:ea typeface="Times New Roman"/>
                <a:cs typeface="Times New Roman"/>
                <a:sym typeface="Times New Roman"/>
              </a:rPr>
              <a:t> (</a:t>
            </a:r>
            <a:r>
              <a:rPr i="1">
                <a:latin typeface="Times New Roman"/>
                <a:ea typeface="Times New Roman"/>
                <a:cs typeface="Times New Roman"/>
                <a:sym typeface="Times New Roman"/>
              </a:rPr>
              <a:t>Orator est vir bonus dicendi peritus</a:t>
            </a:r>
            <a:r>
              <a:rPr>
                <a:latin typeface="Times New Roman"/>
                <a:ea typeface="Times New Roman"/>
                <a:cs typeface="Times New Roman"/>
                <a:sym typeface="Times New Roman"/>
              </a:rPr>
              <a:t>).</a:t>
            </a:r>
            <a:r>
              <a:rPr>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Vir bonus – išmanantis </a:t>
            </a:r>
            <a:r>
              <a:rPr>
                <a:latin typeface="Times New Roman"/>
                <a:ea typeface="Times New Roman"/>
                <a:cs typeface="Times New Roman"/>
                <a:sym typeface="Times New Roman"/>
              </a:rPr>
              <a:t>kultūrą, išsilavinęs, išsiauklėjęs ir moralus.</a:t>
            </a:r>
            <a:r>
              <a:rPr>
                <a:latin typeface="Times New Roman"/>
                <a:ea typeface="Times New Roman"/>
                <a:cs typeface="Times New Roman"/>
                <a:sym typeface="Times New Roman"/>
              </a:rPr>
              <a:t> </a:t>
            </a:r>
          </a:p>
        </p:txBody>
      </p:sp>
      <p:sp>
        <p:nvSpPr>
          <p:cNvPr id="200"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Šiuolaikinio oratoriaus ugdymo teorija"/>
          <p:cNvSpPr txBox="1"/>
          <p:nvPr>
            <p:ph type="title" idx="4294967295"/>
          </p:nvPr>
        </p:nvSpPr>
        <p:spPr>
          <a:xfrm>
            <a:off x="1331912" y="274637"/>
            <a:ext cx="7354888" cy="1143001"/>
          </a:xfrm>
          <a:prstGeom prst="rect">
            <a:avLst/>
          </a:prstGeom>
        </p:spPr>
        <p:txBody>
          <a:bodyPr>
            <a:normAutofit fontScale="100000" lnSpcReduction="0"/>
          </a:bodyPr>
          <a:lstStyle/>
          <a:p>
            <a:pPr defTabSz="621791">
              <a:defRPr sz="2992"/>
            </a:pPr>
            <a:br/>
            <a:r>
              <a:rPr b="1" sz="2176">
                <a:latin typeface="Times New Roman"/>
                <a:ea typeface="Times New Roman"/>
                <a:cs typeface="Times New Roman"/>
                <a:sym typeface="Times New Roman"/>
              </a:rPr>
              <a:t>Šiuolaikinio oratoriaus ugdymo teorija</a:t>
            </a:r>
            <a:br>
              <a:rPr b="1" sz="2176">
                <a:latin typeface="Times New Roman"/>
                <a:ea typeface="Times New Roman"/>
                <a:cs typeface="Times New Roman"/>
                <a:sym typeface="Times New Roman"/>
              </a:rPr>
            </a:br>
          </a:p>
        </p:txBody>
      </p:sp>
      <p:sp>
        <p:nvSpPr>
          <p:cNvPr id="203" name="R. Koženiauskienė: „Oratoriaus asmenybė yra 7 didžiųjų E – Erudicijos, Etikos, Etiketo, Energijos, Estetikos, Emocijų (iš jų ir empatijos), Elokvencijos – sintezė.“"/>
          <p:cNvSpPr txBox="1"/>
          <p:nvPr>
            <p:ph type="body" idx="4294967295"/>
          </p:nvPr>
        </p:nvSpPr>
        <p:spPr>
          <a:xfrm>
            <a:off x="457200" y="1600200"/>
            <a:ext cx="8229600" cy="4525963"/>
          </a:xfrm>
          <a:prstGeom prst="rect">
            <a:avLst/>
          </a:prstGeom>
        </p:spPr>
        <p:txBody>
          <a:bodyPr>
            <a:normAutofit fontScale="100000" lnSpcReduction="0"/>
          </a:bodyPr>
          <a:lstStyle>
            <a:lvl1pPr marL="0" indent="0">
              <a:lnSpc>
                <a:spcPct val="150000"/>
              </a:lnSpc>
              <a:buSzTx/>
              <a:buNone/>
              <a:defRPr>
                <a:latin typeface="Times New Roman"/>
                <a:ea typeface="Times New Roman"/>
                <a:cs typeface="Times New Roman"/>
                <a:sym typeface="Times New Roman"/>
              </a:defRPr>
            </a:lvl1pPr>
          </a:lstStyle>
          <a:p>
            <a:pPr>
              <a:defRPr>
                <a:latin typeface="Garamond"/>
                <a:ea typeface="Garamond"/>
                <a:cs typeface="Garamond"/>
                <a:sym typeface="Garamond"/>
              </a:defRPr>
            </a:pPr>
            <a:r>
              <a:rPr>
                <a:latin typeface="Times New Roman"/>
                <a:ea typeface="Times New Roman"/>
                <a:cs typeface="Times New Roman"/>
                <a:sym typeface="Times New Roman"/>
              </a:rPr>
              <a:t>R. Koženiauskienė: „Oratoriaus asmenybė yra 7 didžiųjų E – Erudicijos, Etikos, Etiketo, Energijos, Estetikos, Emocijų (iš jų ir empatijos), Elokvencijos – sintezė.“</a:t>
            </a:r>
          </a:p>
        </p:txBody>
      </p:sp>
      <p:sp>
        <p:nvSpPr>
          <p:cNvPr id="204"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Title"/>
          <p:cNvSpPr txBox="1"/>
          <p:nvPr>
            <p:ph type="title" idx="4294967295"/>
          </p:nvPr>
        </p:nvSpPr>
        <p:spPr>
          <a:xfrm>
            <a:off x="1331912" y="274637"/>
            <a:ext cx="7354888" cy="1143001"/>
          </a:xfrm>
          <a:prstGeom prst="rect">
            <a:avLst/>
          </a:prstGeom>
        </p:spPr>
        <p:txBody>
          <a:bodyPr>
            <a:normAutofit fontScale="100000" lnSpcReduction="0"/>
          </a:bodyPr>
          <a:lstStyle/>
          <a:p>
            <a:pPr/>
          </a:p>
        </p:txBody>
      </p:sp>
      <p:sp>
        <p:nvSpPr>
          <p:cNvPr id="207" name="Graikų retorikos mokslą…"/>
          <p:cNvSpPr txBox="1"/>
          <p:nvPr>
            <p:ph type="body" idx="4294967295"/>
          </p:nvPr>
        </p:nvSpPr>
        <p:spPr>
          <a:xfrm>
            <a:off x="457200" y="1600200"/>
            <a:ext cx="8229600" cy="4525963"/>
          </a:xfrm>
          <a:prstGeom prst="rect">
            <a:avLst/>
          </a:prstGeom>
        </p:spPr>
        <p:txBody>
          <a:bodyPr>
            <a:normAutofit fontScale="100000" lnSpcReduction="0"/>
          </a:bodyPr>
          <a:lstStyle/>
          <a:p>
            <a:pPr marL="0" indent="0">
              <a:lnSpc>
                <a:spcPct val="150000"/>
              </a:lnSpc>
              <a:buSzTx/>
              <a:buNone/>
            </a:pPr>
            <a:r>
              <a:rPr>
                <a:latin typeface="Times New Roman"/>
                <a:ea typeface="Times New Roman"/>
                <a:cs typeface="Times New Roman"/>
                <a:sym typeface="Times New Roman"/>
              </a:rPr>
              <a:t>Graikų retorikos mokslą </a:t>
            </a:r>
            <a:endParaRPr>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sudarė penkių dalių kanonas, </a:t>
            </a:r>
            <a:endParaRPr>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jį kartu su kultūra perėmė </a:t>
            </a:r>
            <a:endParaRPr>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romėnai, juo didžia </a:t>
            </a:r>
            <a:r>
              <a:rPr>
                <a:latin typeface="Times New Roman"/>
                <a:ea typeface="Times New Roman"/>
                <a:cs typeface="Times New Roman"/>
                <a:sym typeface="Times New Roman"/>
              </a:rPr>
              <a:t>d</a:t>
            </a:r>
            <a:r>
              <a:rPr>
                <a:latin typeface="Times New Roman"/>
                <a:ea typeface="Times New Roman"/>
                <a:cs typeface="Times New Roman"/>
                <a:sym typeface="Times New Roman"/>
              </a:rPr>
              <a:t>alimi </a:t>
            </a:r>
            <a:endParaRPr>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vadovaujasi šiuolaikinė retorika.</a:t>
            </a:r>
            <a:endParaRPr>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 </a:t>
            </a:r>
          </a:p>
        </p:txBody>
      </p:sp>
      <p:sp>
        <p:nvSpPr>
          <p:cNvPr id="208"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pic>
        <p:nvPicPr>
          <p:cNvPr id="209" name="image.png" descr="image.png"/>
          <p:cNvPicPr>
            <a:picLocks noChangeAspect="1"/>
          </p:cNvPicPr>
          <p:nvPr/>
        </p:nvPicPr>
        <p:blipFill>
          <a:blip r:embed="rId2">
            <a:extLst/>
          </a:blip>
          <a:stretch>
            <a:fillRect/>
          </a:stretch>
        </p:blipFill>
        <p:spPr>
          <a:xfrm>
            <a:off x="6132512" y="1377950"/>
            <a:ext cx="2547938" cy="4389438"/>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Šiuolaikinė retorik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Arial Black"/>
                <a:ea typeface="Arial Black"/>
                <a:cs typeface="Arial Black"/>
                <a:sym typeface="Arial Black"/>
              </a:defRPr>
            </a:lvl1pPr>
          </a:lstStyle>
          <a:p>
            <a:pPr>
              <a:defRPr>
                <a:latin typeface="Garamond"/>
                <a:ea typeface="Garamond"/>
                <a:cs typeface="Garamond"/>
                <a:sym typeface="Garamond"/>
              </a:defRPr>
            </a:pPr>
            <a:r>
              <a:rPr>
                <a:latin typeface="Arial Black"/>
                <a:ea typeface="Arial Black"/>
                <a:cs typeface="Arial Black"/>
                <a:sym typeface="Arial Black"/>
              </a:rPr>
              <a:t>Šiuolaikinė retorika</a:t>
            </a:r>
          </a:p>
        </p:txBody>
      </p:sp>
      <p:sp>
        <p:nvSpPr>
          <p:cNvPr id="212" name="Klasikinė retorika            Šiuolaikinė retorika…"/>
          <p:cNvSpPr txBox="1"/>
          <p:nvPr>
            <p:ph type="body" idx="4294967295"/>
          </p:nvPr>
        </p:nvSpPr>
        <p:spPr>
          <a:xfrm>
            <a:off x="457200" y="1600200"/>
            <a:ext cx="8229600" cy="4525963"/>
          </a:xfrm>
          <a:prstGeom prst="rect">
            <a:avLst/>
          </a:prstGeom>
        </p:spPr>
        <p:txBody>
          <a:bodyPr>
            <a:normAutofit fontScale="100000" lnSpcReduction="0"/>
          </a:bodyPr>
          <a:lstStyle/>
          <a:p>
            <a:pPr marL="0" indent="0" defTabSz="905255">
              <a:buSzTx/>
              <a:buNone/>
              <a:defRPr sz="3168"/>
            </a:pPr>
            <a:r>
              <a:rPr b="1">
                <a:latin typeface="Times New Roman"/>
                <a:ea typeface="Times New Roman"/>
                <a:cs typeface="Times New Roman"/>
                <a:sym typeface="Times New Roman"/>
              </a:rPr>
              <a:t>Klasikinė retorika            Šiuolaikinė retorika  </a:t>
            </a:r>
            <a:endParaRPr>
              <a:latin typeface="Times New Roman"/>
              <a:ea typeface="Times New Roman"/>
              <a:cs typeface="Times New Roman"/>
              <a:sym typeface="Times New Roman"/>
            </a:endParaRPr>
          </a:p>
          <a:p>
            <a:pPr marL="0" indent="0" defTabSz="905255">
              <a:buSzTx/>
              <a:buNone/>
              <a:defRPr sz="3168"/>
            </a:pPr>
            <a:r>
              <a:rPr b="1">
                <a:latin typeface="Times New Roman"/>
                <a:ea typeface="Times New Roman"/>
                <a:cs typeface="Times New Roman"/>
                <a:sym typeface="Times New Roman"/>
              </a:rPr>
              <a:t>Invencija</a:t>
            </a:r>
            <a:r>
              <a:rPr>
                <a:latin typeface="Times New Roman"/>
                <a:ea typeface="Times New Roman"/>
                <a:cs typeface="Times New Roman"/>
                <a:sym typeface="Times New Roman"/>
              </a:rPr>
              <a:t>				</a:t>
            </a:r>
            <a:r>
              <a:t>Temos, problemos </a:t>
            </a:r>
            <a:endParaRPr>
              <a:latin typeface="Times New Roman"/>
              <a:ea typeface="Times New Roman"/>
              <a:cs typeface="Times New Roman"/>
              <a:sym typeface="Times New Roman"/>
            </a:endParaRPr>
          </a:p>
          <a:p>
            <a:pPr marL="0" indent="0" defTabSz="905255">
              <a:buSzTx/>
              <a:buNone/>
              <a:defRPr sz="3168"/>
            </a:pPr>
            <a:r>
              <a:rPr>
                <a:latin typeface="Times New Roman"/>
                <a:ea typeface="Times New Roman"/>
                <a:cs typeface="Times New Roman"/>
                <a:sym typeface="Times New Roman"/>
              </a:rPr>
              <a:t>(medžiagos ieškojimas	medžiagos</a:t>
            </a:r>
            <a:endParaRPr>
              <a:latin typeface="Times New Roman"/>
              <a:ea typeface="Times New Roman"/>
              <a:cs typeface="Times New Roman"/>
              <a:sym typeface="Times New Roman"/>
            </a:endParaRPr>
          </a:p>
          <a:p>
            <a:pPr marL="0" indent="0" defTabSz="905255">
              <a:buSzTx/>
              <a:buNone/>
              <a:defRPr sz="3168"/>
            </a:pPr>
            <a:r>
              <a:rPr>
                <a:latin typeface="Times New Roman"/>
                <a:ea typeface="Times New Roman"/>
                <a:cs typeface="Times New Roman"/>
                <a:sym typeface="Times New Roman"/>
              </a:rPr>
              <a:t> ir rinkimas temai,		rinkimas.</a:t>
            </a:r>
            <a:endParaRPr>
              <a:latin typeface="Times New Roman"/>
              <a:ea typeface="Times New Roman"/>
              <a:cs typeface="Times New Roman"/>
              <a:sym typeface="Times New Roman"/>
            </a:endParaRPr>
          </a:p>
          <a:p>
            <a:pPr marL="0" indent="0" defTabSz="905255">
              <a:buSzTx/>
              <a:buNone/>
              <a:defRPr sz="3168"/>
            </a:pPr>
            <a:r>
              <a:rPr>
                <a:latin typeface="Times New Roman"/>
                <a:ea typeface="Times New Roman"/>
                <a:cs typeface="Times New Roman"/>
                <a:sym typeface="Times New Roman"/>
              </a:rPr>
              <a:t> radimas, ką pasakyti).		</a:t>
            </a:r>
            <a:endParaRPr>
              <a:latin typeface="Times New Roman"/>
              <a:ea typeface="Times New Roman"/>
              <a:cs typeface="Times New Roman"/>
              <a:sym typeface="Times New Roman"/>
            </a:endParaRPr>
          </a:p>
          <a:p>
            <a:pPr marL="0" indent="0" defTabSz="905255">
              <a:buSzTx/>
              <a:buNone/>
              <a:defRPr sz="3168"/>
            </a:pPr>
            <a:r>
              <a:rPr b="1">
                <a:latin typeface="Times New Roman"/>
                <a:ea typeface="Times New Roman"/>
                <a:cs typeface="Times New Roman"/>
                <a:sym typeface="Times New Roman"/>
              </a:rPr>
              <a:t>Dispozicija</a:t>
            </a:r>
            <a:r>
              <a:rPr>
                <a:latin typeface="Times New Roman"/>
                <a:ea typeface="Times New Roman"/>
                <a:cs typeface="Times New Roman"/>
                <a:sym typeface="Times New Roman"/>
              </a:rPr>
              <a:t> (nuosekli, 	Loginis teksto</a:t>
            </a:r>
            <a:endParaRPr>
              <a:latin typeface="Times New Roman"/>
              <a:ea typeface="Times New Roman"/>
              <a:cs typeface="Times New Roman"/>
              <a:sym typeface="Times New Roman"/>
            </a:endParaRPr>
          </a:p>
          <a:p>
            <a:pPr marL="0" indent="0" defTabSz="905255">
              <a:buSzTx/>
              <a:buNone/>
              <a:defRPr sz="3168"/>
            </a:pPr>
            <a:r>
              <a:rPr>
                <a:latin typeface="Times New Roman"/>
                <a:ea typeface="Times New Roman"/>
                <a:cs typeface="Times New Roman"/>
                <a:sym typeface="Times New Roman"/>
              </a:rPr>
              <a:t>logiška, rišli teksto 		komponavimas.</a:t>
            </a:r>
            <a:endParaRPr>
              <a:latin typeface="Times New Roman"/>
              <a:ea typeface="Times New Roman"/>
              <a:cs typeface="Times New Roman"/>
              <a:sym typeface="Times New Roman"/>
            </a:endParaRPr>
          </a:p>
          <a:p>
            <a:pPr marL="0" indent="0" defTabSz="905255">
              <a:buSzTx/>
              <a:buNone/>
              <a:defRPr sz="3168"/>
            </a:pPr>
            <a:r>
              <a:rPr>
                <a:latin typeface="Times New Roman"/>
                <a:ea typeface="Times New Roman"/>
                <a:cs typeface="Times New Roman"/>
                <a:sym typeface="Times New Roman"/>
              </a:rPr>
              <a:t>struktūra).</a:t>
            </a:r>
          </a:p>
        </p:txBody>
      </p:sp>
      <p:sp>
        <p:nvSpPr>
          <p:cNvPr id="213" name="Text"/>
          <p:cNvSpPr txBox="1"/>
          <p:nvPr/>
        </p:nvSpPr>
        <p:spPr>
          <a:xfrm>
            <a:off x="457200" y="6245225"/>
            <a:ext cx="2133600" cy="358140"/>
          </a:xfrm>
          <a:prstGeom prst="rect">
            <a:avLst/>
          </a:prstGeom>
          <a:ln w="12700">
            <a:miter lim="400000"/>
          </a:ln>
        </p:spPr>
        <p:txBody>
          <a:bodyPr lIns="45719" rIns="45719">
            <a:spAutoFit/>
          </a:bodyPr>
          <a:lstStyle/>
          <a:p>
            <a:pPr algn="ctr" defTabSz="457200">
              <a:defRPr sz="1800"/>
            </a:pPr>
          </a:p>
        </p:txBody>
      </p:sp>
      <p:sp>
        <p:nvSpPr>
          <p:cNvPr id="214"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Title"/>
          <p:cNvSpPr txBox="1"/>
          <p:nvPr>
            <p:ph type="title" idx="4294967295"/>
          </p:nvPr>
        </p:nvSpPr>
        <p:spPr>
          <a:xfrm>
            <a:off x="1331912" y="274637"/>
            <a:ext cx="7354888" cy="1143001"/>
          </a:xfrm>
          <a:prstGeom prst="rect">
            <a:avLst/>
          </a:prstGeom>
        </p:spPr>
        <p:txBody>
          <a:bodyPr>
            <a:normAutofit fontScale="100000" lnSpcReduction="0"/>
          </a:bodyPr>
          <a:lstStyle/>
          <a:p>
            <a:pPr/>
          </a:p>
        </p:txBody>
      </p:sp>
      <p:sp>
        <p:nvSpPr>
          <p:cNvPr id="217" name="Elokucija (kalbos   Kalbinis ir…"/>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r>
              <a:rPr b="1">
                <a:latin typeface="Times New Roman"/>
                <a:ea typeface="Times New Roman"/>
                <a:cs typeface="Times New Roman"/>
                <a:sym typeface="Times New Roman"/>
              </a:rPr>
              <a:t>Elokucija</a:t>
            </a:r>
            <a:r>
              <a:rPr>
                <a:latin typeface="Times New Roman"/>
                <a:ea typeface="Times New Roman"/>
                <a:cs typeface="Times New Roman"/>
                <a:sym typeface="Times New Roman"/>
              </a:rPr>
              <a:t> (kalbos 		Kalbinis ir </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parengimas kalbos		stilistinis kalbos</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ir stiliaus atžvilgiu).		</a:t>
            </a:r>
            <a:r>
              <a:rPr>
                <a:latin typeface="Times New Roman"/>
                <a:ea typeface="Times New Roman"/>
                <a:cs typeface="Times New Roman"/>
                <a:sym typeface="Times New Roman"/>
              </a:rPr>
              <a:t>s</a:t>
            </a:r>
            <a:r>
              <a:rPr>
                <a:latin typeface="Times New Roman"/>
                <a:ea typeface="Times New Roman"/>
                <a:cs typeface="Times New Roman"/>
                <a:sym typeface="Times New Roman"/>
              </a:rPr>
              <a:t>utvarkymas.</a:t>
            </a:r>
            <a:endParaRPr>
              <a:latin typeface="Times New Roman"/>
              <a:ea typeface="Times New Roman"/>
              <a:cs typeface="Times New Roman"/>
              <a:sym typeface="Times New Roman"/>
            </a:endParaRPr>
          </a:p>
          <a:p>
            <a:pPr marL="0" indent="0">
              <a:buSzTx/>
              <a:buNone/>
            </a:pPr>
            <a:endParaRPr>
              <a:latin typeface="Times New Roman"/>
              <a:ea typeface="Times New Roman"/>
              <a:cs typeface="Times New Roman"/>
              <a:sym typeface="Times New Roman"/>
            </a:endParaRPr>
          </a:p>
          <a:p>
            <a:pPr marL="0" indent="0">
              <a:buSzTx/>
              <a:buNone/>
            </a:pPr>
            <a:r>
              <a:rPr b="1">
                <a:latin typeface="Times New Roman"/>
                <a:ea typeface="Times New Roman"/>
                <a:cs typeface="Times New Roman"/>
                <a:sym typeface="Times New Roman"/>
              </a:rPr>
              <a:t>Memorija</a:t>
            </a:r>
            <a:r>
              <a:rPr>
                <a:latin typeface="Times New Roman"/>
                <a:ea typeface="Times New Roman"/>
                <a:cs typeface="Times New Roman"/>
                <a:sym typeface="Times New Roman"/>
              </a:rPr>
              <a:t> 			Kalbos sakymo</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(atminties ugdymas).	</a:t>
            </a:r>
            <a:r>
              <a:rPr>
                <a:latin typeface="Times New Roman"/>
                <a:ea typeface="Times New Roman"/>
                <a:cs typeface="Times New Roman"/>
                <a:sym typeface="Times New Roman"/>
              </a:rPr>
              <a:t>b</a:t>
            </a:r>
            <a:r>
              <a:rPr>
                <a:latin typeface="Times New Roman"/>
                <a:ea typeface="Times New Roman"/>
                <a:cs typeface="Times New Roman"/>
                <a:sym typeface="Times New Roman"/>
              </a:rPr>
              <a:t>ūdo parinkimas.</a:t>
            </a:r>
          </a:p>
        </p:txBody>
      </p:sp>
      <p:sp>
        <p:nvSpPr>
          <p:cNvPr id="218" name="Text"/>
          <p:cNvSpPr txBox="1"/>
          <p:nvPr/>
        </p:nvSpPr>
        <p:spPr>
          <a:xfrm>
            <a:off x="457200" y="6245225"/>
            <a:ext cx="2133600" cy="358140"/>
          </a:xfrm>
          <a:prstGeom prst="rect">
            <a:avLst/>
          </a:prstGeom>
          <a:ln w="12700">
            <a:miter lim="400000"/>
          </a:ln>
        </p:spPr>
        <p:txBody>
          <a:bodyPr lIns="45719" rIns="45719">
            <a:spAutoFit/>
          </a:bodyPr>
          <a:lstStyle/>
          <a:p>
            <a:pPr algn="ctr" defTabSz="457200">
              <a:defRPr sz="1800"/>
            </a:pPr>
          </a:p>
        </p:txBody>
      </p:sp>
      <p:sp>
        <p:nvSpPr>
          <p:cNvPr id="219"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Title"/>
          <p:cNvSpPr txBox="1"/>
          <p:nvPr>
            <p:ph type="title" idx="4294967295"/>
          </p:nvPr>
        </p:nvSpPr>
        <p:spPr>
          <a:xfrm>
            <a:off x="1331912" y="274637"/>
            <a:ext cx="7354888" cy="1143001"/>
          </a:xfrm>
          <a:prstGeom prst="rect">
            <a:avLst/>
          </a:prstGeom>
        </p:spPr>
        <p:txBody>
          <a:bodyPr>
            <a:normAutofit fontScale="100000" lnSpcReduction="0"/>
          </a:bodyPr>
          <a:lstStyle/>
          <a:p>
            <a:pPr/>
          </a:p>
        </p:txBody>
      </p:sp>
      <p:sp>
        <p:nvSpPr>
          <p:cNvPr id="222" name="Akcija – (atlikimas,  Kalbos sakymas.…"/>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r>
              <a:rPr b="1">
                <a:latin typeface="Times New Roman"/>
                <a:ea typeface="Times New Roman"/>
                <a:cs typeface="Times New Roman"/>
                <a:sym typeface="Times New Roman"/>
              </a:rPr>
              <a:t>Akcija</a:t>
            </a:r>
            <a:r>
              <a:rPr>
                <a:latin typeface="Times New Roman"/>
                <a:ea typeface="Times New Roman"/>
                <a:cs typeface="Times New Roman"/>
                <a:sym typeface="Times New Roman"/>
              </a:rPr>
              <a:t> – (atlikimas,		Kalbos sakymas.</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sakymas, balso, </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gestų, mimikos </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mokslas).</a:t>
            </a:r>
          </a:p>
        </p:txBody>
      </p:sp>
      <p:sp>
        <p:nvSpPr>
          <p:cNvPr id="223" name="Text"/>
          <p:cNvSpPr txBox="1"/>
          <p:nvPr/>
        </p:nvSpPr>
        <p:spPr>
          <a:xfrm>
            <a:off x="457200" y="6245225"/>
            <a:ext cx="2133600" cy="358140"/>
          </a:xfrm>
          <a:prstGeom prst="rect">
            <a:avLst/>
          </a:prstGeom>
          <a:ln w="12700">
            <a:miter lim="400000"/>
          </a:ln>
        </p:spPr>
        <p:txBody>
          <a:bodyPr lIns="45719" rIns="45719">
            <a:spAutoFit/>
          </a:bodyPr>
          <a:lstStyle/>
          <a:p>
            <a:pPr algn="ctr" defTabSz="457200">
              <a:defRPr sz="1800"/>
            </a:pPr>
          </a:p>
        </p:txBody>
      </p:sp>
      <p:sp>
        <p:nvSpPr>
          <p:cNvPr id="224"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pic>
        <p:nvPicPr>
          <p:cNvPr id="225" name="image.png" descr="image.png"/>
          <p:cNvPicPr>
            <a:picLocks noChangeAspect="1"/>
          </p:cNvPicPr>
          <p:nvPr/>
        </p:nvPicPr>
        <p:blipFill>
          <a:blip r:embed="rId2">
            <a:extLst/>
          </a:blip>
          <a:stretch>
            <a:fillRect/>
          </a:stretch>
        </p:blipFill>
        <p:spPr>
          <a:xfrm>
            <a:off x="2932112" y="1858962"/>
            <a:ext cx="5907088" cy="4651376"/>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Title"/>
          <p:cNvSpPr txBox="1"/>
          <p:nvPr>
            <p:ph type="title" idx="4294967295"/>
          </p:nvPr>
        </p:nvSpPr>
        <p:spPr>
          <a:xfrm>
            <a:off x="1331912" y="274637"/>
            <a:ext cx="7354888" cy="1143001"/>
          </a:xfrm>
          <a:prstGeom prst="rect">
            <a:avLst/>
          </a:prstGeom>
        </p:spPr>
        <p:txBody>
          <a:bodyPr>
            <a:normAutofit fontScale="100000" lnSpcReduction="0"/>
          </a:bodyPr>
          <a:lstStyle/>
          <a:p>
            <a:pPr/>
          </a:p>
        </p:txBody>
      </p:sp>
      <p:sp>
        <p:nvSpPr>
          <p:cNvPr id="228" name="Šiuolaikinei retorikai rūpi abi pusės – ir kalbėtojas, ir klausytojas. Kaip ir klasikinėje…"/>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r>
              <a:rPr b="1">
                <a:latin typeface="Times New Roman"/>
                <a:ea typeface="Times New Roman"/>
                <a:cs typeface="Times New Roman"/>
                <a:sym typeface="Times New Roman"/>
              </a:rPr>
              <a:t>Šiuolaikinei</a:t>
            </a:r>
            <a:r>
              <a:rPr>
                <a:latin typeface="Times New Roman"/>
                <a:ea typeface="Times New Roman"/>
                <a:cs typeface="Times New Roman"/>
                <a:sym typeface="Times New Roman"/>
              </a:rPr>
              <a:t> </a:t>
            </a:r>
            <a:r>
              <a:rPr b="1">
                <a:latin typeface="Times New Roman"/>
                <a:ea typeface="Times New Roman"/>
                <a:cs typeface="Times New Roman"/>
                <a:sym typeface="Times New Roman"/>
              </a:rPr>
              <a:t>retorikai </a:t>
            </a:r>
            <a:r>
              <a:rPr>
                <a:latin typeface="Times New Roman"/>
                <a:ea typeface="Times New Roman"/>
                <a:cs typeface="Times New Roman"/>
                <a:sym typeface="Times New Roman"/>
              </a:rPr>
              <a:t>rūpi abi pusės – ir kalbėtojas, ir klausytojas. Kaip ir klasikinėje </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retorikoje, svarbi </a:t>
            </a:r>
            <a:endParaRPr>
              <a:latin typeface="Times New Roman"/>
              <a:ea typeface="Times New Roman"/>
              <a:cs typeface="Times New Roman"/>
              <a:sym typeface="Times New Roman"/>
            </a:endParaRPr>
          </a:p>
          <a:p>
            <a:pPr marL="0" indent="0">
              <a:buSzTx/>
              <a:buNone/>
            </a:pPr>
            <a:r>
              <a:rPr u="sng">
                <a:latin typeface="Times New Roman"/>
                <a:ea typeface="Times New Roman"/>
                <a:cs typeface="Times New Roman"/>
                <a:sym typeface="Times New Roman"/>
              </a:rPr>
              <a:t>kalbančiojo</a:t>
            </a:r>
            <a:r>
              <a:rPr>
                <a:latin typeface="Times New Roman"/>
                <a:ea typeface="Times New Roman"/>
                <a:cs typeface="Times New Roman"/>
                <a:sym typeface="Times New Roman"/>
              </a:rPr>
              <a:t> retorika, </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bet daug dėmesio </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skiriama </a:t>
            </a:r>
            <a:r>
              <a:rPr u="sng">
                <a:latin typeface="Times New Roman"/>
                <a:ea typeface="Times New Roman"/>
                <a:cs typeface="Times New Roman"/>
                <a:sym typeface="Times New Roman"/>
              </a:rPr>
              <a:t>klausančiojo</a:t>
            </a:r>
            <a:r>
              <a:rPr>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retorikai.</a:t>
            </a:r>
            <a:r>
              <a:rPr>
                <a:latin typeface="Times New Roman"/>
                <a:ea typeface="Times New Roman"/>
                <a:cs typeface="Times New Roman"/>
                <a:sym typeface="Times New Roman"/>
              </a:rPr>
              <a:t> </a:t>
            </a:r>
          </a:p>
        </p:txBody>
      </p:sp>
      <p:sp>
        <p:nvSpPr>
          <p:cNvPr id="229" name="Text"/>
          <p:cNvSpPr txBox="1"/>
          <p:nvPr/>
        </p:nvSpPr>
        <p:spPr>
          <a:xfrm>
            <a:off x="457200" y="6245225"/>
            <a:ext cx="2133600" cy="358140"/>
          </a:xfrm>
          <a:prstGeom prst="rect">
            <a:avLst/>
          </a:prstGeom>
          <a:ln w="12700">
            <a:miter lim="400000"/>
          </a:ln>
        </p:spPr>
        <p:txBody>
          <a:bodyPr lIns="45719" rIns="45719">
            <a:spAutoFit/>
          </a:bodyPr>
          <a:lstStyle/>
          <a:p>
            <a:pPr algn="ctr" defTabSz="457200">
              <a:defRPr sz="1800"/>
            </a:pPr>
          </a:p>
        </p:txBody>
      </p:sp>
      <p:sp>
        <p:nvSpPr>
          <p:cNvPr id="230"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pic>
        <p:nvPicPr>
          <p:cNvPr id="231" name="image.png" descr="image.png"/>
          <p:cNvPicPr>
            <a:picLocks noChangeAspect="1"/>
          </p:cNvPicPr>
          <p:nvPr/>
        </p:nvPicPr>
        <p:blipFill>
          <a:blip r:embed="rId2">
            <a:extLst/>
          </a:blip>
          <a:stretch>
            <a:fillRect/>
          </a:stretch>
        </p:blipFill>
        <p:spPr>
          <a:xfrm>
            <a:off x="4614862" y="2597150"/>
            <a:ext cx="4052888" cy="3675063"/>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 name="Graikij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Graikija</a:t>
            </a:r>
          </a:p>
        </p:txBody>
      </p:sp>
      <p:sp>
        <p:nvSpPr>
          <p:cNvPr id="62" name="Argumentuotai kalbėti:…"/>
          <p:cNvSpPr txBox="1"/>
          <p:nvPr>
            <p:ph type="body" idx="4294967295"/>
          </p:nvPr>
        </p:nvSpPr>
        <p:spPr>
          <a:xfrm>
            <a:off x="457200" y="1600200"/>
            <a:ext cx="8229600" cy="4525963"/>
          </a:xfrm>
          <a:prstGeom prst="rect">
            <a:avLst/>
          </a:prstGeom>
        </p:spPr>
        <p:txBody>
          <a:bodyPr>
            <a:normAutofit fontScale="100000" lnSpcReduction="0"/>
          </a:bodyPr>
          <a:lstStyle/>
          <a:p>
            <a:pPr lvl="1" marL="0" indent="400050">
              <a:lnSpc>
                <a:spcPct val="150000"/>
              </a:lnSpc>
              <a:buSzTx/>
              <a:buNone/>
              <a:defRPr sz="2800"/>
            </a:pPr>
            <a:r>
              <a:rPr sz="3200">
                <a:latin typeface="Times New Roman"/>
                <a:ea typeface="Times New Roman"/>
                <a:cs typeface="Times New Roman"/>
                <a:sym typeface="Times New Roman"/>
              </a:rPr>
              <a:t>Argumentuotai kalbėti:  </a:t>
            </a:r>
            <a:endParaRPr>
              <a:latin typeface="Times New Roman"/>
              <a:ea typeface="Times New Roman"/>
              <a:cs typeface="Times New Roman"/>
              <a:sym typeface="Times New Roman"/>
            </a:endParaRPr>
          </a:p>
          <a:p>
            <a:pPr lvl="1" marL="0" indent="400050">
              <a:lnSpc>
                <a:spcPct val="150000"/>
              </a:lnSpc>
              <a:buSzTx/>
              <a:buNone/>
              <a:defRPr sz="2800"/>
            </a:pPr>
            <a:r>
              <a:rPr sz="3200">
                <a:latin typeface="Times New Roman"/>
                <a:ea typeface="Times New Roman"/>
                <a:cs typeface="Times New Roman"/>
                <a:sym typeface="Times New Roman"/>
              </a:rPr>
              <a:t>Teismo salėje.</a:t>
            </a:r>
            <a:endParaRPr>
              <a:latin typeface="Times New Roman"/>
              <a:ea typeface="Times New Roman"/>
              <a:cs typeface="Times New Roman"/>
              <a:sym typeface="Times New Roman"/>
            </a:endParaRPr>
          </a:p>
          <a:p>
            <a:pPr lvl="1" marL="0" indent="400050">
              <a:lnSpc>
                <a:spcPct val="150000"/>
              </a:lnSpc>
              <a:buSzTx/>
              <a:buNone/>
              <a:defRPr sz="2800"/>
            </a:pPr>
            <a:r>
              <a:rPr sz="3200">
                <a:latin typeface="Times New Roman"/>
                <a:ea typeface="Times New Roman"/>
                <a:cs typeface="Times New Roman"/>
                <a:sym typeface="Times New Roman"/>
              </a:rPr>
              <a:t>Senate.</a:t>
            </a:r>
            <a:endParaRPr>
              <a:latin typeface="Times New Roman"/>
              <a:ea typeface="Times New Roman"/>
              <a:cs typeface="Times New Roman"/>
              <a:sym typeface="Times New Roman"/>
            </a:endParaRPr>
          </a:p>
          <a:p>
            <a:pPr lvl="1" marL="0" indent="400050">
              <a:lnSpc>
                <a:spcPct val="150000"/>
              </a:lnSpc>
              <a:buSzTx/>
              <a:buNone/>
              <a:defRPr sz="2800"/>
            </a:pPr>
            <a:r>
              <a:rPr sz="3200">
                <a:latin typeface="Times New Roman"/>
                <a:ea typeface="Times New Roman"/>
                <a:cs typeface="Times New Roman"/>
                <a:sym typeface="Times New Roman"/>
              </a:rPr>
              <a:t>Viešojoje erdvėje.</a:t>
            </a:r>
          </a:p>
        </p:txBody>
      </p:sp>
      <p:sp>
        <p:nvSpPr>
          <p:cNvPr id="63"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pic>
        <p:nvPicPr>
          <p:cNvPr id="64" name="image.png" descr="image.png"/>
          <p:cNvPicPr>
            <a:picLocks noChangeAspect="1"/>
          </p:cNvPicPr>
          <p:nvPr/>
        </p:nvPicPr>
        <p:blipFill>
          <a:blip r:embed="rId2">
            <a:extLst/>
          </a:blip>
          <a:stretch>
            <a:fillRect/>
          </a:stretch>
        </p:blipFill>
        <p:spPr>
          <a:xfrm>
            <a:off x="3717925" y="1962150"/>
            <a:ext cx="5297488" cy="4548188"/>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Title"/>
          <p:cNvSpPr txBox="1"/>
          <p:nvPr>
            <p:ph type="title" idx="4294967295"/>
          </p:nvPr>
        </p:nvSpPr>
        <p:spPr>
          <a:xfrm>
            <a:off x="1331912" y="274637"/>
            <a:ext cx="7354888" cy="1143001"/>
          </a:xfrm>
          <a:prstGeom prst="rect">
            <a:avLst/>
          </a:prstGeom>
        </p:spPr>
        <p:txBody>
          <a:bodyPr>
            <a:normAutofit fontScale="100000" lnSpcReduction="0"/>
          </a:bodyPr>
          <a:lstStyle/>
          <a:p>
            <a:pPr/>
          </a:p>
        </p:txBody>
      </p:sp>
      <p:sp>
        <p:nvSpPr>
          <p:cNvPr id="234" name="Klasikinėje retorikoje buvo būtina išmokti kalbą atmintinai, todėl…"/>
          <p:cNvSpPr txBox="1"/>
          <p:nvPr>
            <p:ph type="body" idx="4294967295"/>
          </p:nvPr>
        </p:nvSpPr>
        <p:spPr>
          <a:xfrm>
            <a:off x="457200" y="1600200"/>
            <a:ext cx="8229600" cy="4525963"/>
          </a:xfrm>
          <a:prstGeom prst="rect">
            <a:avLst/>
          </a:prstGeom>
        </p:spPr>
        <p:txBody>
          <a:bodyPr>
            <a:normAutofit fontScale="100000" lnSpcReduction="0"/>
          </a:bodyPr>
          <a:lstStyle/>
          <a:p>
            <a:pPr marL="0" indent="0">
              <a:lnSpc>
                <a:spcPct val="150000"/>
              </a:lnSpc>
              <a:buSzTx/>
              <a:buNone/>
            </a:pPr>
            <a:r>
              <a:rPr b="1">
                <a:latin typeface="Times New Roman"/>
                <a:ea typeface="Times New Roman"/>
                <a:cs typeface="Times New Roman"/>
                <a:sym typeface="Times New Roman"/>
              </a:rPr>
              <a:t>Klasikinėje retorikoje </a:t>
            </a:r>
            <a:r>
              <a:rPr>
                <a:latin typeface="Times New Roman"/>
                <a:ea typeface="Times New Roman"/>
                <a:cs typeface="Times New Roman"/>
                <a:sym typeface="Times New Roman"/>
              </a:rPr>
              <a:t>buvo būtina išmokti kalbą atmintinai, todėl </a:t>
            </a:r>
            <a:endParaRPr>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memorija buvo svarbi </a:t>
            </a:r>
            <a:endParaRPr>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retorikos dalis.</a:t>
            </a:r>
          </a:p>
        </p:txBody>
      </p:sp>
      <p:sp>
        <p:nvSpPr>
          <p:cNvPr id="235" name="Text"/>
          <p:cNvSpPr txBox="1"/>
          <p:nvPr/>
        </p:nvSpPr>
        <p:spPr>
          <a:xfrm>
            <a:off x="457200" y="6245225"/>
            <a:ext cx="2133600" cy="358140"/>
          </a:xfrm>
          <a:prstGeom prst="rect">
            <a:avLst/>
          </a:prstGeom>
          <a:ln w="12700">
            <a:miter lim="400000"/>
          </a:ln>
        </p:spPr>
        <p:txBody>
          <a:bodyPr lIns="45719" rIns="45719">
            <a:spAutoFit/>
          </a:bodyPr>
          <a:lstStyle/>
          <a:p>
            <a:pPr algn="ctr" defTabSz="457200">
              <a:defRPr sz="1800"/>
            </a:pPr>
          </a:p>
        </p:txBody>
      </p:sp>
      <p:sp>
        <p:nvSpPr>
          <p:cNvPr id="236"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pic>
        <p:nvPicPr>
          <p:cNvPr id="237" name="image.png" descr="image.png"/>
          <p:cNvPicPr>
            <a:picLocks noChangeAspect="1"/>
          </p:cNvPicPr>
          <p:nvPr/>
        </p:nvPicPr>
        <p:blipFill>
          <a:blip r:embed="rId2">
            <a:extLst/>
          </a:blip>
          <a:stretch>
            <a:fillRect/>
          </a:stretch>
        </p:blipFill>
        <p:spPr>
          <a:xfrm>
            <a:off x="4889500" y="2590800"/>
            <a:ext cx="3370263" cy="3097213"/>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Reklama – mažoji retorikos forma!"/>
          <p:cNvSpPr txBox="1"/>
          <p:nvPr>
            <p:ph type="title" idx="4294967295"/>
          </p:nvPr>
        </p:nvSpPr>
        <p:spPr>
          <a:xfrm>
            <a:off x="1331912" y="274637"/>
            <a:ext cx="7354888" cy="1143001"/>
          </a:xfrm>
          <a:prstGeom prst="rect">
            <a:avLst/>
          </a:prstGeom>
        </p:spPr>
        <p:txBody>
          <a:bodyPr>
            <a:normAutofit fontScale="100000" lnSpcReduction="0"/>
          </a:bodyPr>
          <a:lstStyle>
            <a:lvl1pPr defTabSz="841247">
              <a:defRPr sz="4048">
                <a:latin typeface="Times New Roman"/>
                <a:ea typeface="Times New Roman"/>
                <a:cs typeface="Times New Roman"/>
                <a:sym typeface="Times New Roman"/>
              </a:defRPr>
            </a:lvl1pPr>
          </a:lstStyle>
          <a:p>
            <a:pPr>
              <a:defRPr>
                <a:latin typeface="Garamond"/>
                <a:ea typeface="Garamond"/>
                <a:cs typeface="Garamond"/>
                <a:sym typeface="Garamond"/>
              </a:defRPr>
            </a:pPr>
            <a:r>
              <a:rPr>
                <a:latin typeface="Times New Roman"/>
                <a:ea typeface="Times New Roman"/>
                <a:cs typeface="Times New Roman"/>
                <a:sym typeface="Times New Roman"/>
              </a:rPr>
              <a:t>Reklama – mažoji retorikos forma!</a:t>
            </a:r>
          </a:p>
        </p:txBody>
      </p:sp>
      <p:pic>
        <p:nvPicPr>
          <p:cNvPr id="240" name="image.png" descr="image.png"/>
          <p:cNvPicPr>
            <a:picLocks noChangeAspect="1"/>
          </p:cNvPicPr>
          <p:nvPr/>
        </p:nvPicPr>
        <p:blipFill>
          <a:blip r:embed="rId2">
            <a:extLst/>
          </a:blip>
          <a:srcRect l="0" t="20210" r="0" b="20210"/>
          <a:stretch>
            <a:fillRect/>
          </a:stretch>
        </p:blipFill>
        <p:spPr>
          <a:xfrm>
            <a:off x="684212" y="1412875"/>
            <a:ext cx="3897313" cy="2449513"/>
          </a:xfrm>
          <a:prstGeom prst="rect">
            <a:avLst/>
          </a:prstGeom>
          <a:ln w="12700">
            <a:miter lim="400000"/>
          </a:ln>
        </p:spPr>
      </p:pic>
      <p:sp>
        <p:nvSpPr>
          <p:cNvPr id="241" name="VU, Filologijos fakultetas"/>
          <p:cNvSpPr txBox="1"/>
          <p:nvPr/>
        </p:nvSpPr>
        <p:spPr>
          <a:xfrm>
            <a:off x="2627312" y="6237287"/>
            <a:ext cx="5903913"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pic>
        <p:nvPicPr>
          <p:cNvPr id="242" name="image.png" descr="image.png"/>
          <p:cNvPicPr>
            <a:picLocks noChangeAspect="1"/>
          </p:cNvPicPr>
          <p:nvPr/>
        </p:nvPicPr>
        <p:blipFill>
          <a:blip r:embed="rId3">
            <a:extLst/>
          </a:blip>
          <a:stretch>
            <a:fillRect/>
          </a:stretch>
        </p:blipFill>
        <p:spPr>
          <a:xfrm>
            <a:off x="2627312" y="3860800"/>
            <a:ext cx="5761038" cy="228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Reklama – mažoji retorikos forma!"/>
          <p:cNvSpPr txBox="1"/>
          <p:nvPr>
            <p:ph type="title" idx="4294967295"/>
          </p:nvPr>
        </p:nvSpPr>
        <p:spPr>
          <a:xfrm>
            <a:off x="1331912" y="274637"/>
            <a:ext cx="7354888" cy="1143001"/>
          </a:xfrm>
          <a:prstGeom prst="rect">
            <a:avLst/>
          </a:prstGeom>
        </p:spPr>
        <p:txBody>
          <a:bodyPr>
            <a:normAutofit fontScale="100000" lnSpcReduction="0"/>
          </a:bodyPr>
          <a:lstStyle>
            <a:lvl1pPr defTabSz="841247">
              <a:defRPr sz="4048">
                <a:latin typeface="Times New Roman"/>
                <a:ea typeface="Times New Roman"/>
                <a:cs typeface="Times New Roman"/>
                <a:sym typeface="Times New Roman"/>
              </a:defRPr>
            </a:lvl1pPr>
          </a:lstStyle>
          <a:p>
            <a:pPr>
              <a:defRPr>
                <a:latin typeface="Garamond"/>
                <a:ea typeface="Garamond"/>
                <a:cs typeface="Garamond"/>
                <a:sym typeface="Garamond"/>
              </a:defRPr>
            </a:pPr>
            <a:r>
              <a:rPr>
                <a:latin typeface="Times New Roman"/>
                <a:ea typeface="Times New Roman"/>
                <a:cs typeface="Times New Roman"/>
                <a:sym typeface="Times New Roman"/>
              </a:rPr>
              <a:t>Reklama – mažoji retorikos forma!</a:t>
            </a:r>
          </a:p>
        </p:txBody>
      </p:sp>
      <p:sp>
        <p:nvSpPr>
          <p:cNvPr id="245" name="Reklamos atveju susiduriama su tikru paradoksu – priverstiniu paklusnumu, esant laisvam pasirinkimui."/>
          <p:cNvSpPr txBox="1"/>
          <p:nvPr>
            <p:ph type="body" idx="4294967295"/>
          </p:nvPr>
        </p:nvSpPr>
        <p:spPr>
          <a:xfrm>
            <a:off x="457200" y="1600200"/>
            <a:ext cx="8229600" cy="4525963"/>
          </a:xfrm>
          <a:prstGeom prst="rect">
            <a:avLst/>
          </a:prstGeom>
        </p:spPr>
        <p:txBody>
          <a:bodyPr>
            <a:normAutofit fontScale="100000" lnSpcReduction="0"/>
          </a:bodyPr>
          <a:lstStyle/>
          <a:p>
            <a:pPr marL="0" indent="0">
              <a:lnSpc>
                <a:spcPct val="150000"/>
              </a:lnSpc>
              <a:buSzTx/>
              <a:buNone/>
            </a:pPr>
            <a:r>
              <a:rPr>
                <a:latin typeface="Times New Roman"/>
                <a:ea typeface="Times New Roman"/>
                <a:cs typeface="Times New Roman"/>
                <a:sym typeface="Times New Roman"/>
              </a:rPr>
              <a:t>Reklamos atveju susiduriama su tikru paradoksu – priverstiniu paklusnumu, esant laisvam pasirinkimui.</a:t>
            </a:r>
            <a:r>
              <a:rPr>
                <a:latin typeface="Times New Roman"/>
                <a:ea typeface="Times New Roman"/>
                <a:cs typeface="Times New Roman"/>
                <a:sym typeface="Times New Roman"/>
              </a:rPr>
              <a:t> </a:t>
            </a:r>
          </a:p>
        </p:txBody>
      </p:sp>
      <p:sp>
        <p:nvSpPr>
          <p:cNvPr id="246"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Title"/>
          <p:cNvSpPr txBox="1"/>
          <p:nvPr>
            <p:ph type="title" idx="4294967295"/>
          </p:nvPr>
        </p:nvSpPr>
        <p:spPr>
          <a:xfrm>
            <a:off x="1331912" y="274637"/>
            <a:ext cx="7354888" cy="1143001"/>
          </a:xfrm>
          <a:prstGeom prst="rect">
            <a:avLst/>
          </a:prstGeom>
        </p:spPr>
        <p:txBody>
          <a:bodyPr>
            <a:normAutofit fontScale="100000" lnSpcReduction="0"/>
          </a:bodyPr>
          <a:lstStyle/>
          <a:p>
            <a:pPr/>
          </a:p>
        </p:txBody>
      </p:sp>
      <p:sp>
        <p:nvSpPr>
          <p:cNvPr id="249"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pic>
        <p:nvPicPr>
          <p:cNvPr id="250" name="image.png" descr="image.png"/>
          <p:cNvPicPr>
            <a:picLocks noChangeAspect="1"/>
          </p:cNvPicPr>
          <p:nvPr/>
        </p:nvPicPr>
        <p:blipFill>
          <a:blip r:embed="rId2">
            <a:extLst/>
          </a:blip>
          <a:stretch>
            <a:fillRect/>
          </a:stretch>
        </p:blipFill>
        <p:spPr>
          <a:xfrm>
            <a:off x="-2365375" y="835025"/>
            <a:ext cx="7553325" cy="10607675"/>
          </a:xfrm>
          <a:prstGeom prst="rect">
            <a:avLst/>
          </a:prstGeom>
          <a:ln w="12700">
            <a:miter lim="400000"/>
          </a:ln>
        </p:spPr>
      </p:pic>
      <p:pic>
        <p:nvPicPr>
          <p:cNvPr id="251" name="image.png" descr="image.png"/>
          <p:cNvPicPr>
            <a:picLocks noChangeAspect="1"/>
          </p:cNvPicPr>
          <p:nvPr/>
        </p:nvPicPr>
        <p:blipFill>
          <a:blip r:embed="rId3">
            <a:extLst/>
          </a:blip>
          <a:stretch>
            <a:fillRect/>
          </a:stretch>
        </p:blipFill>
        <p:spPr>
          <a:xfrm>
            <a:off x="2835275" y="1262062"/>
            <a:ext cx="3632200" cy="4810126"/>
          </a:xfrm>
          <a:prstGeom prst="rect">
            <a:avLst/>
          </a:prstGeom>
          <a:ln w="12700">
            <a:miter lim="400000"/>
          </a:ln>
        </p:spPr>
      </p:pic>
      <p:pic>
        <p:nvPicPr>
          <p:cNvPr id="252" name="image.png" descr="image.png"/>
          <p:cNvPicPr>
            <a:picLocks noChangeAspect="1"/>
          </p:cNvPicPr>
          <p:nvPr/>
        </p:nvPicPr>
        <p:blipFill>
          <a:blip r:embed="rId4">
            <a:extLst/>
          </a:blip>
          <a:stretch>
            <a:fillRect/>
          </a:stretch>
        </p:blipFill>
        <p:spPr>
          <a:xfrm>
            <a:off x="5005387" y="2109787"/>
            <a:ext cx="4065588" cy="4041776"/>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Viešoji kalba"/>
          <p:cNvSpPr txBox="1"/>
          <p:nvPr>
            <p:ph type="title" idx="4294967295"/>
          </p:nvPr>
        </p:nvSpPr>
        <p:spPr>
          <a:xfrm>
            <a:off x="1331912" y="274637"/>
            <a:ext cx="7354888" cy="1143001"/>
          </a:xfrm>
          <a:prstGeom prst="rect">
            <a:avLst/>
          </a:prstGeom>
        </p:spPr>
        <p:txBody>
          <a:bodyPr>
            <a:normAutofit fontScale="100000" lnSpcReduction="0"/>
          </a:bodyPr>
          <a:lstStyle>
            <a:lvl1pPr>
              <a:defRPr b="1"/>
            </a:lvl1pPr>
          </a:lstStyle>
          <a:p>
            <a:pPr>
              <a:defRPr b="0"/>
            </a:pPr>
            <a:r>
              <a:rPr b="1"/>
              <a:t>Viešoji kalba</a:t>
            </a:r>
          </a:p>
        </p:txBody>
      </p:sp>
      <p:sp>
        <p:nvSpPr>
          <p:cNvPr id="255" name="Viešoji kalba – oratoriaus monologas tam tikra tema, skirtas iš anksto organizuotai klausytojų grupei.…"/>
          <p:cNvSpPr txBox="1"/>
          <p:nvPr>
            <p:ph type="body" idx="4294967295"/>
          </p:nvPr>
        </p:nvSpPr>
        <p:spPr>
          <a:xfrm>
            <a:off x="457200" y="1600200"/>
            <a:ext cx="8229600" cy="4525963"/>
          </a:xfrm>
          <a:prstGeom prst="rect">
            <a:avLst/>
          </a:prstGeom>
        </p:spPr>
        <p:txBody>
          <a:bodyPr>
            <a:normAutofit fontScale="100000" lnSpcReduction="0"/>
          </a:bodyPr>
          <a:lstStyle/>
          <a:p>
            <a:pPr marL="0" indent="0" defTabSz="320675">
              <a:spcBef>
                <a:spcPts val="1300"/>
              </a:spcBef>
              <a:buSzTx/>
              <a:buNone/>
            </a:pPr>
            <a:endParaRPr sz="1800">
              <a:solidFill>
                <a:srgbClr val="414141"/>
              </a:solidFill>
              <a:latin typeface="Times New Roman"/>
              <a:ea typeface="Times New Roman"/>
              <a:cs typeface="Times New Roman"/>
              <a:sym typeface="Times New Roman"/>
            </a:endParaRPr>
          </a:p>
          <a:p>
            <a:pPr marL="0" indent="0" defTabSz="320675">
              <a:buSzTx/>
              <a:buNone/>
            </a:pPr>
            <a:r>
              <a:rPr>
                <a:latin typeface="Times New Roman"/>
                <a:ea typeface="Times New Roman"/>
                <a:cs typeface="Times New Roman"/>
                <a:sym typeface="Times New Roman"/>
              </a:rPr>
              <a:t>Viešoji kalba – oratoriaus monologas tam tikra tema, skirtas iš anksto organizuotai klausytojų grupei.</a:t>
            </a:r>
            <a:endParaRPr>
              <a:latin typeface="Times New Roman"/>
              <a:ea typeface="Times New Roman"/>
              <a:cs typeface="Times New Roman"/>
              <a:sym typeface="Times New Roman"/>
            </a:endParaRPr>
          </a:p>
          <a:p>
            <a:pPr marL="0" indent="0" defTabSz="320675">
              <a:buSzTx/>
              <a:buNone/>
            </a:pPr>
            <a:endParaRPr>
              <a:latin typeface="Times New Roman"/>
              <a:ea typeface="Times New Roman"/>
              <a:cs typeface="Times New Roman"/>
              <a:sym typeface="Times New Roman"/>
            </a:endParaRPr>
          </a:p>
          <a:p>
            <a:pPr marL="0" indent="0" defTabSz="320675">
              <a:buSzTx/>
              <a:buNone/>
            </a:pPr>
            <a:r>
              <a:rPr>
                <a:latin typeface="Times New Roman"/>
                <a:ea typeface="Times New Roman"/>
                <a:cs typeface="Times New Roman"/>
                <a:sym typeface="Times New Roman"/>
              </a:rPr>
              <a:t>Viešoji kalba – pagrindinė retorikos forma.</a:t>
            </a:r>
          </a:p>
        </p:txBody>
      </p:sp>
      <p:sp>
        <p:nvSpPr>
          <p:cNvPr id="256"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Viešoji kalba"/>
          <p:cNvSpPr txBox="1"/>
          <p:nvPr>
            <p:ph type="title" idx="4294967295"/>
          </p:nvPr>
        </p:nvSpPr>
        <p:spPr>
          <a:xfrm>
            <a:off x="1331912" y="274637"/>
            <a:ext cx="7354888" cy="1143001"/>
          </a:xfrm>
          <a:prstGeom prst="rect">
            <a:avLst/>
          </a:prstGeom>
        </p:spPr>
        <p:txBody>
          <a:bodyPr>
            <a:normAutofit fontScale="100000" lnSpcReduction="0"/>
          </a:bodyPr>
          <a:lstStyle>
            <a:lvl1pPr>
              <a:defRPr b="1"/>
            </a:lvl1pPr>
          </a:lstStyle>
          <a:p>
            <a:pPr>
              <a:defRPr b="0"/>
            </a:pPr>
            <a:r>
              <a:rPr b="1"/>
              <a:t>Viešoji kalba</a:t>
            </a:r>
          </a:p>
        </p:txBody>
      </p:sp>
      <p:sp>
        <p:nvSpPr>
          <p:cNvPr id="259" name="Viešosios kalbos aplinkybės:…"/>
          <p:cNvSpPr txBox="1"/>
          <p:nvPr>
            <p:ph type="body" idx="4294967295"/>
          </p:nvPr>
        </p:nvSpPr>
        <p:spPr>
          <a:xfrm>
            <a:off x="457200" y="1600200"/>
            <a:ext cx="8229600" cy="4525963"/>
          </a:xfrm>
          <a:prstGeom prst="rect">
            <a:avLst/>
          </a:prstGeom>
        </p:spPr>
        <p:txBody>
          <a:bodyPr>
            <a:normAutofit fontScale="100000" lnSpcReduction="0"/>
          </a:bodyPr>
          <a:lstStyle/>
          <a:p>
            <a:pPr marL="0" indent="0" defTabSz="320675">
              <a:spcBef>
                <a:spcPts val="1300"/>
              </a:spcBef>
              <a:buSzTx/>
              <a:buNone/>
            </a:pPr>
            <a:endParaRPr sz="1800">
              <a:solidFill>
                <a:srgbClr val="414141"/>
              </a:solidFill>
            </a:endParaRPr>
          </a:p>
          <a:p>
            <a:pPr lvl="1" marL="0" indent="250825" defTabSz="320675">
              <a:spcBef>
                <a:spcPts val="1300"/>
              </a:spcBef>
              <a:buSzTx/>
              <a:buNone/>
              <a:defRPr sz="2800"/>
            </a:pPr>
            <a:r>
              <a:rPr sz="3200">
                <a:solidFill>
                  <a:srgbClr val="414141"/>
                </a:solidFill>
                <a:latin typeface="Times New Roman"/>
                <a:ea typeface="Times New Roman"/>
                <a:cs typeface="Times New Roman"/>
                <a:sym typeface="Times New Roman"/>
              </a:rPr>
              <a:t>Viešosios kalbos aplinkybės:</a:t>
            </a:r>
            <a:endParaRPr>
              <a:solidFill>
                <a:srgbClr val="414141"/>
              </a:solidFill>
              <a:latin typeface="Times New Roman"/>
              <a:ea typeface="Times New Roman"/>
              <a:cs typeface="Times New Roman"/>
              <a:sym typeface="Times New Roman"/>
            </a:endParaRPr>
          </a:p>
          <a:p>
            <a:pPr lvl="1" marL="250825" indent="0" defTabSz="320675">
              <a:spcBef>
                <a:spcPts val="1300"/>
              </a:spcBef>
              <a:buClr>
                <a:srgbClr val="414141"/>
              </a:buClr>
              <a:buSzPct val="45000"/>
              <a:buChar char="❖"/>
              <a:defRPr sz="2800"/>
            </a:pPr>
            <a:r>
              <a:rPr sz="3200">
                <a:solidFill>
                  <a:srgbClr val="414141"/>
                </a:solidFill>
                <a:latin typeface="Times New Roman"/>
                <a:ea typeface="Times New Roman"/>
                <a:cs typeface="Times New Roman"/>
                <a:sym typeface="Times New Roman"/>
              </a:rPr>
              <a:t>kas kalbama</a:t>
            </a:r>
            <a:endParaRPr>
              <a:solidFill>
                <a:srgbClr val="414141"/>
              </a:solidFill>
              <a:latin typeface="Times New Roman"/>
              <a:ea typeface="Times New Roman"/>
              <a:cs typeface="Times New Roman"/>
              <a:sym typeface="Times New Roman"/>
            </a:endParaRPr>
          </a:p>
          <a:p>
            <a:pPr lvl="1" marL="250825" indent="0" defTabSz="320675">
              <a:spcBef>
                <a:spcPts val="1300"/>
              </a:spcBef>
              <a:buClr>
                <a:srgbClr val="414141"/>
              </a:buClr>
              <a:buSzPct val="45000"/>
              <a:buChar char="❖"/>
              <a:defRPr sz="2800"/>
            </a:pPr>
            <a:r>
              <a:rPr sz="3200">
                <a:solidFill>
                  <a:srgbClr val="414141"/>
                </a:solidFill>
                <a:latin typeface="Times New Roman"/>
                <a:ea typeface="Times New Roman"/>
                <a:cs typeface="Times New Roman"/>
                <a:sym typeface="Times New Roman"/>
              </a:rPr>
              <a:t>kam kalbama</a:t>
            </a:r>
            <a:endParaRPr>
              <a:solidFill>
                <a:srgbClr val="414141"/>
              </a:solidFill>
              <a:latin typeface="Times New Roman"/>
              <a:ea typeface="Times New Roman"/>
              <a:cs typeface="Times New Roman"/>
              <a:sym typeface="Times New Roman"/>
            </a:endParaRPr>
          </a:p>
          <a:p>
            <a:pPr lvl="1" marL="250825" indent="0" defTabSz="320675">
              <a:spcBef>
                <a:spcPts val="1300"/>
              </a:spcBef>
              <a:buClr>
                <a:srgbClr val="414141"/>
              </a:buClr>
              <a:buSzPct val="45000"/>
              <a:buChar char="❖"/>
              <a:defRPr sz="2800"/>
            </a:pPr>
            <a:r>
              <a:rPr sz="3200">
                <a:solidFill>
                  <a:srgbClr val="414141"/>
                </a:solidFill>
                <a:latin typeface="Times New Roman"/>
                <a:ea typeface="Times New Roman"/>
                <a:cs typeface="Times New Roman"/>
                <a:sym typeface="Times New Roman"/>
              </a:rPr>
              <a:t>kaip kalbama</a:t>
            </a:r>
            <a:endParaRPr>
              <a:solidFill>
                <a:srgbClr val="414141"/>
              </a:solidFill>
              <a:latin typeface="Times New Roman"/>
              <a:ea typeface="Times New Roman"/>
              <a:cs typeface="Times New Roman"/>
              <a:sym typeface="Times New Roman"/>
            </a:endParaRPr>
          </a:p>
          <a:p>
            <a:pPr lvl="1" marL="250825" indent="0" defTabSz="320675">
              <a:spcBef>
                <a:spcPts val="1300"/>
              </a:spcBef>
              <a:buClr>
                <a:srgbClr val="414141"/>
              </a:buClr>
              <a:buSzPct val="45000"/>
              <a:buChar char="❖"/>
              <a:defRPr sz="2800"/>
            </a:pPr>
            <a:r>
              <a:rPr sz="3200">
                <a:solidFill>
                  <a:srgbClr val="414141"/>
                </a:solidFill>
                <a:latin typeface="Times New Roman"/>
                <a:ea typeface="Times New Roman"/>
                <a:cs typeface="Times New Roman"/>
                <a:sym typeface="Times New Roman"/>
              </a:rPr>
              <a:t>kur kalbama</a:t>
            </a:r>
          </a:p>
        </p:txBody>
      </p:sp>
      <p:sp>
        <p:nvSpPr>
          <p:cNvPr id="260"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Viešoji kalba"/>
          <p:cNvSpPr txBox="1"/>
          <p:nvPr>
            <p:ph type="title" idx="4294967295"/>
          </p:nvPr>
        </p:nvSpPr>
        <p:spPr>
          <a:xfrm>
            <a:off x="1331912" y="274637"/>
            <a:ext cx="7354888" cy="1143001"/>
          </a:xfrm>
          <a:prstGeom prst="rect">
            <a:avLst/>
          </a:prstGeom>
        </p:spPr>
        <p:txBody>
          <a:bodyPr>
            <a:normAutofit fontScale="100000" lnSpcReduction="0"/>
          </a:bodyPr>
          <a:lstStyle>
            <a:lvl1pPr>
              <a:defRPr b="1"/>
            </a:lvl1pPr>
          </a:lstStyle>
          <a:p>
            <a:pPr>
              <a:defRPr b="0"/>
            </a:pPr>
            <a:r>
              <a:rPr b="1"/>
              <a:t>Viešoji kalba</a:t>
            </a:r>
          </a:p>
        </p:txBody>
      </p:sp>
      <p:sp>
        <p:nvSpPr>
          <p:cNvPr id="263" name="Viešųjų kalbų tipai pagal tikslus:…"/>
          <p:cNvSpPr txBox="1"/>
          <p:nvPr>
            <p:ph type="body" idx="4294967295"/>
          </p:nvPr>
        </p:nvSpPr>
        <p:spPr>
          <a:xfrm>
            <a:off x="457200" y="1600200"/>
            <a:ext cx="8229600" cy="4525963"/>
          </a:xfrm>
          <a:prstGeom prst="rect">
            <a:avLst/>
          </a:prstGeom>
        </p:spPr>
        <p:txBody>
          <a:bodyPr>
            <a:normAutofit fontScale="100000" lnSpcReduction="0"/>
          </a:bodyPr>
          <a:lstStyle/>
          <a:p>
            <a:pPr marL="182562" indent="-182562" defTabSz="233362">
              <a:spcBef>
                <a:spcPts val="900"/>
              </a:spcBef>
              <a:buSzPct val="45000"/>
              <a:buBlip>
                <a:blip r:embed="rId2"/>
              </a:buBlip>
            </a:pPr>
            <a:endParaRPr sz="1400">
              <a:solidFill>
                <a:srgbClr val="414141"/>
              </a:solidFill>
            </a:endParaRPr>
          </a:p>
          <a:p>
            <a:pPr lvl="1" marL="0" indent="182562" defTabSz="233362">
              <a:spcBef>
                <a:spcPts val="900"/>
              </a:spcBef>
              <a:buSzTx/>
              <a:buNone/>
              <a:defRPr sz="2800"/>
            </a:pPr>
            <a:r>
              <a:rPr sz="3200">
                <a:solidFill>
                  <a:srgbClr val="414141"/>
                </a:solidFill>
                <a:latin typeface="Times New Roman"/>
                <a:ea typeface="Times New Roman"/>
                <a:cs typeface="Times New Roman"/>
                <a:sym typeface="Times New Roman"/>
              </a:rPr>
              <a:t>Viešųjų kalbų tipai pagal tikslus:</a:t>
            </a:r>
            <a:endParaRPr>
              <a:solidFill>
                <a:srgbClr val="414141"/>
              </a:solidFill>
              <a:latin typeface="Times New Roman"/>
              <a:ea typeface="Times New Roman"/>
              <a:cs typeface="Times New Roman"/>
              <a:sym typeface="Times New Roman"/>
            </a:endParaRPr>
          </a:p>
          <a:p>
            <a:pPr lvl="1" marL="0" indent="182562" defTabSz="233362">
              <a:spcBef>
                <a:spcPts val="900"/>
              </a:spcBef>
              <a:buSzTx/>
              <a:buNone/>
              <a:defRPr sz="2800"/>
            </a:pPr>
            <a:endParaRPr>
              <a:solidFill>
                <a:srgbClr val="414141"/>
              </a:solidFill>
              <a:latin typeface="Times New Roman"/>
              <a:ea typeface="Times New Roman"/>
              <a:cs typeface="Times New Roman"/>
              <a:sym typeface="Times New Roman"/>
            </a:endParaRPr>
          </a:p>
          <a:p>
            <a:pPr lvl="1" marL="182562" indent="0" defTabSz="233362">
              <a:spcBef>
                <a:spcPts val="900"/>
              </a:spcBef>
              <a:buClr>
                <a:srgbClr val="414141"/>
              </a:buClr>
              <a:buSzPct val="45000"/>
              <a:buChar char="◆"/>
              <a:defRPr sz="2800"/>
            </a:pPr>
            <a:r>
              <a:rPr sz="3200">
                <a:solidFill>
                  <a:srgbClr val="414141"/>
                </a:solidFill>
                <a:latin typeface="Times New Roman"/>
                <a:ea typeface="Times New Roman"/>
                <a:cs typeface="Times New Roman"/>
                <a:sym typeface="Times New Roman"/>
              </a:rPr>
              <a:t>informacinės</a:t>
            </a:r>
            <a:endParaRPr>
              <a:solidFill>
                <a:srgbClr val="414141"/>
              </a:solidFill>
              <a:latin typeface="Times New Roman"/>
              <a:ea typeface="Times New Roman"/>
              <a:cs typeface="Times New Roman"/>
              <a:sym typeface="Times New Roman"/>
            </a:endParaRPr>
          </a:p>
          <a:p>
            <a:pPr lvl="1" marL="182562" indent="0" defTabSz="233362">
              <a:spcBef>
                <a:spcPts val="900"/>
              </a:spcBef>
              <a:buClr>
                <a:srgbClr val="414141"/>
              </a:buClr>
              <a:buSzPct val="45000"/>
              <a:buChar char="◆"/>
              <a:defRPr sz="2800"/>
            </a:pPr>
            <a:r>
              <a:rPr sz="3200">
                <a:solidFill>
                  <a:srgbClr val="414141"/>
                </a:solidFill>
                <a:latin typeface="Times New Roman"/>
                <a:ea typeface="Times New Roman"/>
                <a:cs typeface="Times New Roman"/>
                <a:sym typeface="Times New Roman"/>
              </a:rPr>
              <a:t>apeliacinės – įtikinimo, įtaigos ir skatinimo</a:t>
            </a:r>
            <a:endParaRPr>
              <a:solidFill>
                <a:srgbClr val="414141"/>
              </a:solidFill>
              <a:latin typeface="Times New Roman"/>
              <a:ea typeface="Times New Roman"/>
              <a:cs typeface="Times New Roman"/>
              <a:sym typeface="Times New Roman"/>
            </a:endParaRPr>
          </a:p>
          <a:p>
            <a:pPr lvl="1" marL="182562" indent="0" defTabSz="233362">
              <a:spcBef>
                <a:spcPts val="900"/>
              </a:spcBef>
              <a:buClr>
                <a:srgbClr val="414141"/>
              </a:buClr>
              <a:buSzPct val="45000"/>
              <a:buChar char="◆"/>
              <a:defRPr sz="2800"/>
            </a:pPr>
            <a:r>
              <a:rPr sz="3200">
                <a:solidFill>
                  <a:srgbClr val="414141"/>
                </a:solidFill>
                <a:latin typeface="Times New Roman"/>
                <a:ea typeface="Times New Roman"/>
                <a:cs typeface="Times New Roman"/>
                <a:sym typeface="Times New Roman"/>
              </a:rPr>
              <a:t>estetinės, arba emocinės</a:t>
            </a:r>
          </a:p>
        </p:txBody>
      </p:sp>
      <p:sp>
        <p:nvSpPr>
          <p:cNvPr id="264"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Viešoji kalba"/>
          <p:cNvSpPr txBox="1"/>
          <p:nvPr>
            <p:ph type="title" idx="4294967295"/>
          </p:nvPr>
        </p:nvSpPr>
        <p:spPr>
          <a:xfrm>
            <a:off x="1331912" y="274637"/>
            <a:ext cx="7354888" cy="1143001"/>
          </a:xfrm>
          <a:prstGeom prst="rect">
            <a:avLst/>
          </a:prstGeom>
        </p:spPr>
        <p:txBody>
          <a:bodyPr>
            <a:normAutofit fontScale="100000" lnSpcReduction="0"/>
          </a:bodyPr>
          <a:lstStyle>
            <a:lvl1pPr>
              <a:defRPr b="1"/>
            </a:lvl1pPr>
          </a:lstStyle>
          <a:p>
            <a:pPr>
              <a:defRPr b="0"/>
            </a:pPr>
            <a:r>
              <a:rPr b="1"/>
              <a:t>Viešoji kalba</a:t>
            </a:r>
          </a:p>
        </p:txBody>
      </p:sp>
      <p:sp>
        <p:nvSpPr>
          <p:cNvPr id="267" name="Viešųjų kalbų tipai pagal tematiką ir oratoriaus veiklą:…"/>
          <p:cNvSpPr txBox="1"/>
          <p:nvPr>
            <p:ph type="body" idx="4294967295"/>
          </p:nvPr>
        </p:nvSpPr>
        <p:spPr>
          <a:xfrm>
            <a:off x="457200" y="1600200"/>
            <a:ext cx="8229600" cy="4525963"/>
          </a:xfrm>
          <a:prstGeom prst="rect">
            <a:avLst/>
          </a:prstGeom>
        </p:spPr>
        <p:txBody>
          <a:bodyPr>
            <a:normAutofit fontScale="100000" lnSpcReduction="0"/>
          </a:bodyPr>
          <a:lstStyle/>
          <a:p>
            <a:pPr lvl="1" marL="0" indent="182562" defTabSz="233362">
              <a:spcBef>
                <a:spcPts val="900"/>
              </a:spcBef>
              <a:buSzTx/>
              <a:buNone/>
              <a:defRPr sz="2800"/>
            </a:pPr>
            <a:r>
              <a:rPr sz="3200">
                <a:solidFill>
                  <a:srgbClr val="414141"/>
                </a:solidFill>
                <a:latin typeface="Times New Roman"/>
                <a:ea typeface="Times New Roman"/>
                <a:cs typeface="Times New Roman"/>
                <a:sym typeface="Times New Roman"/>
              </a:rPr>
              <a:t>Viešųjų kalbų tipai pagal tematiką ir oratoriaus veiklą:</a:t>
            </a:r>
            <a:endParaRPr>
              <a:solidFill>
                <a:srgbClr val="414141"/>
              </a:solidFill>
              <a:latin typeface="Times New Roman"/>
              <a:ea typeface="Times New Roman"/>
              <a:cs typeface="Times New Roman"/>
              <a:sym typeface="Times New Roman"/>
            </a:endParaRPr>
          </a:p>
          <a:p>
            <a:pPr lvl="1" marL="182562" indent="0" defTabSz="233362">
              <a:spcBef>
                <a:spcPts val="900"/>
              </a:spcBef>
              <a:buClr>
                <a:srgbClr val="414141"/>
              </a:buClr>
              <a:buSzPct val="45000"/>
              <a:buChar char="◆"/>
              <a:defRPr sz="2800"/>
            </a:pPr>
            <a:r>
              <a:rPr sz="3200">
                <a:solidFill>
                  <a:srgbClr val="414141"/>
                </a:solidFill>
                <a:latin typeface="Times New Roman"/>
                <a:ea typeface="Times New Roman"/>
                <a:cs typeface="Times New Roman"/>
                <a:sym typeface="Times New Roman"/>
              </a:rPr>
              <a:t>akademinės kalbos</a:t>
            </a:r>
            <a:endParaRPr>
              <a:solidFill>
                <a:srgbClr val="414141"/>
              </a:solidFill>
              <a:latin typeface="Times New Roman"/>
              <a:ea typeface="Times New Roman"/>
              <a:cs typeface="Times New Roman"/>
              <a:sym typeface="Times New Roman"/>
            </a:endParaRPr>
          </a:p>
          <a:p>
            <a:pPr lvl="1" marL="182562" indent="0" defTabSz="233362">
              <a:spcBef>
                <a:spcPts val="900"/>
              </a:spcBef>
              <a:buClr>
                <a:srgbClr val="414141"/>
              </a:buClr>
              <a:buSzPct val="45000"/>
              <a:buChar char="◆"/>
              <a:defRPr sz="2800"/>
            </a:pPr>
            <a:r>
              <a:rPr sz="3200">
                <a:solidFill>
                  <a:srgbClr val="414141"/>
                </a:solidFill>
                <a:latin typeface="Times New Roman"/>
                <a:ea typeface="Times New Roman"/>
                <a:cs typeface="Times New Roman"/>
                <a:sym typeface="Times New Roman"/>
              </a:rPr>
              <a:t>juridinės kalbos</a:t>
            </a:r>
            <a:endParaRPr>
              <a:solidFill>
                <a:srgbClr val="414141"/>
              </a:solidFill>
              <a:latin typeface="Times New Roman"/>
              <a:ea typeface="Times New Roman"/>
              <a:cs typeface="Times New Roman"/>
              <a:sym typeface="Times New Roman"/>
            </a:endParaRPr>
          </a:p>
          <a:p>
            <a:pPr lvl="1" marL="182562" indent="0" defTabSz="233362">
              <a:spcBef>
                <a:spcPts val="900"/>
              </a:spcBef>
              <a:buClr>
                <a:srgbClr val="414141"/>
              </a:buClr>
              <a:buSzPct val="45000"/>
              <a:buChar char="◆"/>
              <a:defRPr sz="2800"/>
            </a:pPr>
            <a:r>
              <a:rPr sz="3200">
                <a:solidFill>
                  <a:srgbClr val="414141"/>
                </a:solidFill>
                <a:latin typeface="Times New Roman"/>
                <a:ea typeface="Times New Roman"/>
                <a:cs typeface="Times New Roman"/>
                <a:sym typeface="Times New Roman"/>
              </a:rPr>
              <a:t>teologinės kalbos</a:t>
            </a:r>
            <a:endParaRPr>
              <a:solidFill>
                <a:srgbClr val="414141"/>
              </a:solidFill>
              <a:latin typeface="Times New Roman"/>
              <a:ea typeface="Times New Roman"/>
              <a:cs typeface="Times New Roman"/>
              <a:sym typeface="Times New Roman"/>
            </a:endParaRPr>
          </a:p>
          <a:p>
            <a:pPr lvl="1" marL="182562" indent="0" defTabSz="233362">
              <a:spcBef>
                <a:spcPts val="900"/>
              </a:spcBef>
              <a:buClr>
                <a:srgbClr val="414141"/>
              </a:buClr>
              <a:buSzPct val="45000"/>
              <a:buChar char="◆"/>
              <a:defRPr sz="2800"/>
            </a:pPr>
            <a:r>
              <a:rPr sz="3200">
                <a:solidFill>
                  <a:srgbClr val="414141"/>
                </a:solidFill>
                <a:latin typeface="Times New Roman"/>
                <a:ea typeface="Times New Roman"/>
                <a:cs typeface="Times New Roman"/>
                <a:sym typeface="Times New Roman"/>
              </a:rPr>
              <a:t>politinės kalbos</a:t>
            </a:r>
            <a:endParaRPr>
              <a:solidFill>
                <a:srgbClr val="414141"/>
              </a:solidFill>
              <a:latin typeface="Times New Roman"/>
              <a:ea typeface="Times New Roman"/>
              <a:cs typeface="Times New Roman"/>
              <a:sym typeface="Times New Roman"/>
            </a:endParaRPr>
          </a:p>
          <a:p>
            <a:pPr lvl="1" marL="182562" indent="0" defTabSz="233362">
              <a:spcBef>
                <a:spcPts val="900"/>
              </a:spcBef>
              <a:buClr>
                <a:srgbClr val="414141"/>
              </a:buClr>
              <a:buSzPct val="45000"/>
              <a:buChar char="◆"/>
              <a:defRPr sz="2800"/>
            </a:pPr>
            <a:r>
              <a:rPr sz="3200">
                <a:solidFill>
                  <a:srgbClr val="414141"/>
                </a:solidFill>
                <a:latin typeface="Times New Roman"/>
                <a:ea typeface="Times New Roman"/>
                <a:cs typeface="Times New Roman"/>
                <a:sym typeface="Times New Roman"/>
              </a:rPr>
              <a:t>administracinės kalbos</a:t>
            </a:r>
            <a:endParaRPr>
              <a:solidFill>
                <a:srgbClr val="414141"/>
              </a:solidFill>
              <a:latin typeface="Times New Roman"/>
              <a:ea typeface="Times New Roman"/>
              <a:cs typeface="Times New Roman"/>
              <a:sym typeface="Times New Roman"/>
            </a:endParaRPr>
          </a:p>
          <a:p>
            <a:pPr lvl="1" marL="182562" indent="0" defTabSz="233362">
              <a:spcBef>
                <a:spcPts val="900"/>
              </a:spcBef>
              <a:buClr>
                <a:srgbClr val="414141"/>
              </a:buClr>
              <a:buSzPct val="45000"/>
              <a:buChar char="◆"/>
              <a:defRPr sz="2800"/>
            </a:pPr>
            <a:r>
              <a:rPr sz="3200">
                <a:solidFill>
                  <a:srgbClr val="414141"/>
                </a:solidFill>
                <a:latin typeface="Times New Roman"/>
                <a:ea typeface="Times New Roman"/>
                <a:cs typeface="Times New Roman"/>
                <a:sym typeface="Times New Roman"/>
              </a:rPr>
              <a:t>proginės kalbos</a:t>
            </a:r>
          </a:p>
        </p:txBody>
      </p:sp>
      <p:sp>
        <p:nvSpPr>
          <p:cNvPr id="268"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Viešoji kalba"/>
          <p:cNvSpPr txBox="1"/>
          <p:nvPr>
            <p:ph type="title" idx="4294967295"/>
          </p:nvPr>
        </p:nvSpPr>
        <p:spPr>
          <a:xfrm>
            <a:off x="1331912" y="274637"/>
            <a:ext cx="7354888" cy="1143001"/>
          </a:xfrm>
          <a:prstGeom prst="rect">
            <a:avLst/>
          </a:prstGeom>
        </p:spPr>
        <p:txBody>
          <a:bodyPr>
            <a:normAutofit fontScale="100000" lnSpcReduction="0"/>
          </a:bodyPr>
          <a:lstStyle>
            <a:lvl1pPr>
              <a:defRPr b="1"/>
            </a:lvl1pPr>
          </a:lstStyle>
          <a:p>
            <a:pPr>
              <a:defRPr b="0"/>
            </a:pPr>
            <a:r>
              <a:rPr b="1"/>
              <a:t>Viešoji kalba</a:t>
            </a:r>
          </a:p>
        </p:txBody>
      </p:sp>
      <p:sp>
        <p:nvSpPr>
          <p:cNvPr id="271" name="Viešųjų kalbų tipai pagal parengimo ir sakymo būdą:…"/>
          <p:cNvSpPr txBox="1"/>
          <p:nvPr>
            <p:ph type="body" idx="4294967295"/>
          </p:nvPr>
        </p:nvSpPr>
        <p:spPr>
          <a:xfrm>
            <a:off x="457200" y="1600200"/>
            <a:ext cx="8229600" cy="4525963"/>
          </a:xfrm>
          <a:prstGeom prst="rect">
            <a:avLst/>
          </a:prstGeom>
        </p:spPr>
        <p:txBody>
          <a:bodyPr>
            <a:normAutofit fontScale="100000" lnSpcReduction="0"/>
          </a:bodyPr>
          <a:lstStyle/>
          <a:p>
            <a:pPr marL="0" indent="0" defTabSz="233362">
              <a:spcBef>
                <a:spcPts val="900"/>
              </a:spcBef>
              <a:buSzTx/>
              <a:buNone/>
            </a:pPr>
            <a:endParaRPr sz="1800">
              <a:solidFill>
                <a:srgbClr val="414141"/>
              </a:solidFill>
            </a:endParaRPr>
          </a:p>
          <a:p>
            <a:pPr lvl="1" marL="0" indent="182562" defTabSz="233362">
              <a:spcBef>
                <a:spcPts val="900"/>
              </a:spcBef>
              <a:buSzTx/>
              <a:buNone/>
              <a:defRPr sz="2800"/>
            </a:pPr>
            <a:r>
              <a:rPr sz="3200">
                <a:solidFill>
                  <a:srgbClr val="414141"/>
                </a:solidFill>
                <a:latin typeface="Times New Roman"/>
                <a:ea typeface="Times New Roman"/>
                <a:cs typeface="Times New Roman"/>
                <a:sym typeface="Times New Roman"/>
              </a:rPr>
              <a:t>Viešųjų kalbų tipai pagal parengimo ir sakymo būdą:</a:t>
            </a:r>
            <a:endParaRPr>
              <a:solidFill>
                <a:srgbClr val="414141"/>
              </a:solidFill>
              <a:latin typeface="Times New Roman"/>
              <a:ea typeface="Times New Roman"/>
              <a:cs typeface="Times New Roman"/>
              <a:sym typeface="Times New Roman"/>
            </a:endParaRPr>
          </a:p>
          <a:p>
            <a:pPr lvl="1" marL="182562" indent="0" defTabSz="233362">
              <a:spcBef>
                <a:spcPts val="900"/>
              </a:spcBef>
              <a:buClr>
                <a:srgbClr val="414141"/>
              </a:buClr>
              <a:buSzPct val="45000"/>
              <a:buChar char="◆"/>
              <a:defRPr sz="2800"/>
            </a:pPr>
            <a:r>
              <a:rPr sz="3200">
                <a:solidFill>
                  <a:srgbClr val="414141"/>
                </a:solidFill>
                <a:latin typeface="Times New Roman"/>
                <a:ea typeface="Times New Roman"/>
                <a:cs typeface="Times New Roman"/>
                <a:sym typeface="Times New Roman"/>
              </a:rPr>
              <a:t>skaitomosios kalbos</a:t>
            </a:r>
            <a:endParaRPr>
              <a:solidFill>
                <a:srgbClr val="414141"/>
              </a:solidFill>
              <a:latin typeface="Times New Roman"/>
              <a:ea typeface="Times New Roman"/>
              <a:cs typeface="Times New Roman"/>
              <a:sym typeface="Times New Roman"/>
            </a:endParaRPr>
          </a:p>
          <a:p>
            <a:pPr lvl="1" marL="182562" indent="0" defTabSz="233362">
              <a:spcBef>
                <a:spcPts val="900"/>
              </a:spcBef>
              <a:buClr>
                <a:srgbClr val="414141"/>
              </a:buClr>
              <a:buSzPct val="45000"/>
              <a:buChar char="◆"/>
              <a:defRPr sz="2800"/>
            </a:pPr>
            <a:r>
              <a:rPr sz="3200">
                <a:solidFill>
                  <a:srgbClr val="414141"/>
                </a:solidFill>
                <a:latin typeface="Times New Roman"/>
                <a:ea typeface="Times New Roman"/>
                <a:cs typeface="Times New Roman"/>
                <a:sym typeface="Times New Roman"/>
              </a:rPr>
              <a:t>laisvosios kalbos</a:t>
            </a:r>
            <a:endParaRPr>
              <a:solidFill>
                <a:srgbClr val="414141"/>
              </a:solidFill>
              <a:latin typeface="Times New Roman"/>
              <a:ea typeface="Times New Roman"/>
              <a:cs typeface="Times New Roman"/>
              <a:sym typeface="Times New Roman"/>
            </a:endParaRPr>
          </a:p>
          <a:p>
            <a:pPr lvl="1" marL="182562" indent="0" defTabSz="233362">
              <a:spcBef>
                <a:spcPts val="900"/>
              </a:spcBef>
              <a:buClr>
                <a:srgbClr val="414141"/>
              </a:buClr>
              <a:buSzPct val="45000"/>
              <a:buChar char="◆"/>
              <a:defRPr sz="2800"/>
            </a:pPr>
            <a:r>
              <a:rPr sz="3200">
                <a:solidFill>
                  <a:srgbClr val="414141"/>
                </a:solidFill>
                <a:latin typeface="Times New Roman"/>
                <a:ea typeface="Times New Roman"/>
                <a:cs typeface="Times New Roman"/>
                <a:sym typeface="Times New Roman"/>
              </a:rPr>
              <a:t>improvizuotosios kalbos</a:t>
            </a:r>
          </a:p>
        </p:txBody>
      </p:sp>
      <p:sp>
        <p:nvSpPr>
          <p:cNvPr id="272"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Viešoji kalba"/>
          <p:cNvSpPr txBox="1"/>
          <p:nvPr>
            <p:ph type="title" idx="4294967295"/>
          </p:nvPr>
        </p:nvSpPr>
        <p:spPr>
          <a:xfrm>
            <a:off x="1331912" y="274637"/>
            <a:ext cx="7354888" cy="1143001"/>
          </a:xfrm>
          <a:prstGeom prst="rect">
            <a:avLst/>
          </a:prstGeom>
        </p:spPr>
        <p:txBody>
          <a:bodyPr>
            <a:normAutofit fontScale="100000" lnSpcReduction="0"/>
          </a:bodyPr>
          <a:lstStyle>
            <a:lvl1pPr>
              <a:defRPr b="1"/>
            </a:lvl1pPr>
          </a:lstStyle>
          <a:p>
            <a:pPr>
              <a:defRPr b="0"/>
            </a:pPr>
            <a:r>
              <a:rPr b="1"/>
              <a:t>Viešoji kalba</a:t>
            </a:r>
          </a:p>
        </p:txBody>
      </p:sp>
      <p:sp>
        <p:nvSpPr>
          <p:cNvPr id="275" name="Viešųjų kalbų žanrai:…"/>
          <p:cNvSpPr txBox="1"/>
          <p:nvPr>
            <p:ph type="body" idx="4294967295"/>
          </p:nvPr>
        </p:nvSpPr>
        <p:spPr>
          <a:xfrm>
            <a:off x="457200" y="1600200"/>
            <a:ext cx="8229600" cy="4525963"/>
          </a:xfrm>
          <a:prstGeom prst="rect">
            <a:avLst/>
          </a:prstGeom>
        </p:spPr>
        <p:txBody>
          <a:bodyPr>
            <a:normAutofit fontScale="100000" lnSpcReduction="0"/>
          </a:bodyPr>
          <a:lstStyle/>
          <a:p>
            <a:pPr lvl="1" marL="0" indent="180736" defTabSz="231028">
              <a:spcBef>
                <a:spcPts val="800"/>
              </a:spcBef>
              <a:buSzTx/>
              <a:buNone/>
              <a:defRPr sz="2772"/>
            </a:pPr>
            <a:r>
              <a:rPr sz="3168">
                <a:solidFill>
                  <a:srgbClr val="414141"/>
                </a:solidFill>
                <a:latin typeface="Times New Roman"/>
                <a:ea typeface="Times New Roman"/>
                <a:cs typeface="Times New Roman"/>
                <a:sym typeface="Times New Roman"/>
              </a:rPr>
              <a:t>Viešųjų kalbų žanrai:</a:t>
            </a:r>
            <a:endParaRPr>
              <a:solidFill>
                <a:srgbClr val="414141"/>
              </a:solidFill>
              <a:latin typeface="Times New Roman"/>
              <a:ea typeface="Times New Roman"/>
              <a:cs typeface="Times New Roman"/>
              <a:sym typeface="Times New Roman"/>
            </a:endParaRPr>
          </a:p>
          <a:p>
            <a:pPr lvl="1" marL="180736" indent="0" defTabSz="231028">
              <a:spcBef>
                <a:spcPts val="800"/>
              </a:spcBef>
              <a:buClr>
                <a:srgbClr val="414141"/>
              </a:buClr>
              <a:buSzPct val="45000"/>
              <a:buChar char="◆"/>
              <a:defRPr sz="2772"/>
            </a:pPr>
            <a:r>
              <a:rPr sz="3168">
                <a:solidFill>
                  <a:srgbClr val="414141"/>
                </a:solidFill>
                <a:latin typeface="Times New Roman"/>
                <a:ea typeface="Times New Roman"/>
                <a:cs typeface="Times New Roman"/>
                <a:sym typeface="Times New Roman"/>
              </a:rPr>
              <a:t>pranešimas,</a:t>
            </a:r>
            <a:endParaRPr>
              <a:solidFill>
                <a:srgbClr val="414141"/>
              </a:solidFill>
              <a:latin typeface="Times New Roman"/>
              <a:ea typeface="Times New Roman"/>
              <a:cs typeface="Times New Roman"/>
              <a:sym typeface="Times New Roman"/>
            </a:endParaRPr>
          </a:p>
          <a:p>
            <a:pPr lvl="1" marL="180736" indent="0" defTabSz="231028">
              <a:spcBef>
                <a:spcPts val="800"/>
              </a:spcBef>
              <a:buClr>
                <a:srgbClr val="414141"/>
              </a:buClr>
              <a:buSzPct val="45000"/>
              <a:buChar char="◆"/>
              <a:defRPr sz="2772"/>
            </a:pPr>
            <a:r>
              <a:rPr sz="3168">
                <a:solidFill>
                  <a:srgbClr val="414141"/>
                </a:solidFill>
                <a:latin typeface="Times New Roman"/>
                <a:ea typeface="Times New Roman"/>
                <a:cs typeface="Times New Roman"/>
                <a:sym typeface="Times New Roman"/>
              </a:rPr>
              <a:t>paskaita,</a:t>
            </a:r>
            <a:endParaRPr>
              <a:solidFill>
                <a:srgbClr val="414141"/>
              </a:solidFill>
              <a:latin typeface="Times New Roman"/>
              <a:ea typeface="Times New Roman"/>
              <a:cs typeface="Times New Roman"/>
              <a:sym typeface="Times New Roman"/>
            </a:endParaRPr>
          </a:p>
          <a:p>
            <a:pPr lvl="1" marL="180736" indent="0" defTabSz="231028">
              <a:spcBef>
                <a:spcPts val="800"/>
              </a:spcBef>
              <a:buClr>
                <a:srgbClr val="414141"/>
              </a:buClr>
              <a:buSzPct val="45000"/>
              <a:buChar char="◆"/>
              <a:defRPr sz="2772"/>
            </a:pPr>
            <a:r>
              <a:rPr sz="3168">
                <a:solidFill>
                  <a:srgbClr val="414141"/>
                </a:solidFill>
                <a:latin typeface="Times New Roman"/>
                <a:ea typeface="Times New Roman"/>
                <a:cs typeface="Times New Roman"/>
                <a:sym typeface="Times New Roman"/>
              </a:rPr>
              <a:t>prakalba,</a:t>
            </a:r>
            <a:endParaRPr>
              <a:solidFill>
                <a:srgbClr val="414141"/>
              </a:solidFill>
              <a:latin typeface="Times New Roman"/>
              <a:ea typeface="Times New Roman"/>
              <a:cs typeface="Times New Roman"/>
              <a:sym typeface="Times New Roman"/>
            </a:endParaRPr>
          </a:p>
          <a:p>
            <a:pPr lvl="1" marL="180736" indent="0" defTabSz="231028">
              <a:spcBef>
                <a:spcPts val="800"/>
              </a:spcBef>
              <a:buClr>
                <a:srgbClr val="414141"/>
              </a:buClr>
              <a:buSzPct val="45000"/>
              <a:buChar char="◆"/>
              <a:defRPr sz="2772"/>
            </a:pPr>
            <a:r>
              <a:rPr sz="3168">
                <a:solidFill>
                  <a:srgbClr val="414141"/>
                </a:solidFill>
                <a:latin typeface="Times New Roman"/>
                <a:ea typeface="Times New Roman"/>
                <a:cs typeface="Times New Roman"/>
                <a:sym typeface="Times New Roman"/>
              </a:rPr>
              <a:t>pamokslas,</a:t>
            </a:r>
            <a:endParaRPr>
              <a:solidFill>
                <a:srgbClr val="414141"/>
              </a:solidFill>
              <a:latin typeface="Times New Roman"/>
              <a:ea typeface="Times New Roman"/>
              <a:cs typeface="Times New Roman"/>
              <a:sym typeface="Times New Roman"/>
            </a:endParaRPr>
          </a:p>
          <a:p>
            <a:pPr lvl="1" marL="180736" indent="0" defTabSz="231028">
              <a:spcBef>
                <a:spcPts val="800"/>
              </a:spcBef>
              <a:buClr>
                <a:srgbClr val="414141"/>
              </a:buClr>
              <a:buSzPct val="45000"/>
              <a:buChar char="◆"/>
              <a:defRPr sz="2772"/>
            </a:pPr>
            <a:r>
              <a:rPr sz="3168">
                <a:solidFill>
                  <a:srgbClr val="414141"/>
                </a:solidFill>
                <a:latin typeface="Times New Roman"/>
                <a:ea typeface="Times New Roman"/>
                <a:cs typeface="Times New Roman"/>
                <a:sym typeface="Times New Roman"/>
              </a:rPr>
              <a:t>žodis,</a:t>
            </a:r>
            <a:endParaRPr>
              <a:solidFill>
                <a:srgbClr val="414141"/>
              </a:solidFill>
              <a:latin typeface="Times New Roman"/>
              <a:ea typeface="Times New Roman"/>
              <a:cs typeface="Times New Roman"/>
              <a:sym typeface="Times New Roman"/>
            </a:endParaRPr>
          </a:p>
          <a:p>
            <a:pPr lvl="1" marL="180736" indent="0" defTabSz="231028">
              <a:spcBef>
                <a:spcPts val="800"/>
              </a:spcBef>
              <a:buClr>
                <a:srgbClr val="414141"/>
              </a:buClr>
              <a:buSzPct val="45000"/>
              <a:buChar char="◆"/>
              <a:defRPr sz="2772"/>
            </a:pPr>
            <a:r>
              <a:rPr sz="3168">
                <a:solidFill>
                  <a:srgbClr val="414141"/>
                </a:solidFill>
                <a:latin typeface="Times New Roman"/>
                <a:ea typeface="Times New Roman"/>
                <a:cs typeface="Times New Roman"/>
                <a:sym typeface="Times New Roman"/>
              </a:rPr>
              <a:t>epitafinė kalba,</a:t>
            </a:r>
            <a:endParaRPr>
              <a:solidFill>
                <a:srgbClr val="414141"/>
              </a:solidFill>
              <a:latin typeface="Times New Roman"/>
              <a:ea typeface="Times New Roman"/>
              <a:cs typeface="Times New Roman"/>
              <a:sym typeface="Times New Roman"/>
            </a:endParaRPr>
          </a:p>
          <a:p>
            <a:pPr lvl="1" marL="180736" indent="0" defTabSz="231028">
              <a:spcBef>
                <a:spcPts val="800"/>
              </a:spcBef>
              <a:buClr>
                <a:srgbClr val="414141"/>
              </a:buClr>
              <a:buSzPct val="45000"/>
              <a:buChar char="◆"/>
              <a:defRPr sz="2772"/>
            </a:pPr>
            <a:r>
              <a:rPr sz="3168">
                <a:solidFill>
                  <a:srgbClr val="414141"/>
                </a:solidFill>
                <a:latin typeface="Times New Roman"/>
                <a:ea typeface="Times New Roman"/>
                <a:cs typeface="Times New Roman"/>
                <a:sym typeface="Times New Roman"/>
              </a:rPr>
              <a:t>tostas ir t.t.</a:t>
            </a:r>
          </a:p>
        </p:txBody>
      </p:sp>
      <p:sp>
        <p:nvSpPr>
          <p:cNvPr id="276"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 name="Graikij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Graikija</a:t>
            </a:r>
          </a:p>
        </p:txBody>
      </p:sp>
      <p:sp>
        <p:nvSpPr>
          <p:cNvPr id="67" name="Formuojamos viešojo gyvenimo normos:…"/>
          <p:cNvSpPr txBox="1"/>
          <p:nvPr>
            <p:ph type="body" idx="4294967295"/>
          </p:nvPr>
        </p:nvSpPr>
        <p:spPr>
          <a:xfrm>
            <a:off x="457200" y="1600200"/>
            <a:ext cx="8229600" cy="4525963"/>
          </a:xfrm>
          <a:prstGeom prst="rect">
            <a:avLst/>
          </a:prstGeom>
        </p:spPr>
        <p:txBody>
          <a:bodyPr>
            <a:normAutofit fontScale="100000" lnSpcReduction="0"/>
          </a:bodyPr>
          <a:lstStyle/>
          <a:p>
            <a:pPr lvl="1" marL="0" indent="400050" algn="l">
              <a:buSzTx/>
              <a:buNone/>
              <a:defRPr sz="2800"/>
            </a:pPr>
            <a:r>
              <a:rPr sz="3200">
                <a:latin typeface="Times New Roman"/>
                <a:ea typeface="Times New Roman"/>
                <a:cs typeface="Times New Roman"/>
                <a:sym typeface="Times New Roman"/>
              </a:rPr>
              <a:t>Formuojamos viešojo gyvenimo normos: </a:t>
            </a:r>
            <a:endParaRPr>
              <a:latin typeface="Times New Roman"/>
              <a:ea typeface="Times New Roman"/>
              <a:cs typeface="Times New Roman"/>
              <a:sym typeface="Times New Roman"/>
            </a:endParaRPr>
          </a:p>
          <a:p>
            <a:pPr lvl="1" marL="0" indent="400050" algn="l">
              <a:buSzTx/>
              <a:buNone/>
              <a:defRPr sz="2800"/>
            </a:pPr>
            <a:r>
              <a:rPr sz="3200">
                <a:latin typeface="Times New Roman"/>
                <a:ea typeface="Times New Roman"/>
                <a:cs typeface="Times New Roman"/>
                <a:sym typeface="Times New Roman"/>
              </a:rPr>
              <a:t>pirmiausia </a:t>
            </a:r>
            <a:r>
              <a:rPr b="1" sz="3200">
                <a:latin typeface="Times New Roman"/>
                <a:ea typeface="Times New Roman"/>
                <a:cs typeface="Times New Roman"/>
                <a:sym typeface="Times New Roman"/>
              </a:rPr>
              <a:t>teisės</a:t>
            </a:r>
            <a:r>
              <a:rPr sz="3200">
                <a:latin typeface="Times New Roman"/>
                <a:ea typeface="Times New Roman"/>
                <a:cs typeface="Times New Roman"/>
                <a:sym typeface="Times New Roman"/>
              </a:rPr>
              <a:t> ir </a:t>
            </a:r>
            <a:r>
              <a:rPr b="1" sz="3200">
                <a:latin typeface="Times New Roman"/>
                <a:ea typeface="Times New Roman"/>
                <a:cs typeface="Times New Roman"/>
                <a:sym typeface="Times New Roman"/>
              </a:rPr>
              <a:t>politinės</a:t>
            </a:r>
            <a:r>
              <a:rPr sz="3200">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lvl="1" marL="0" indent="400050" algn="l">
              <a:buSzTx/>
              <a:buNone/>
              <a:defRPr sz="2800"/>
            </a:pPr>
            <a:r>
              <a:rPr sz="3200">
                <a:latin typeface="Times New Roman"/>
                <a:ea typeface="Times New Roman"/>
                <a:cs typeface="Times New Roman"/>
                <a:sym typeface="Times New Roman"/>
              </a:rPr>
              <a:t>su jomis ir </a:t>
            </a:r>
            <a:r>
              <a:rPr b="1" sz="3200">
                <a:latin typeface="Times New Roman"/>
                <a:ea typeface="Times New Roman"/>
                <a:cs typeface="Times New Roman"/>
                <a:sym typeface="Times New Roman"/>
              </a:rPr>
              <a:t>visuomeninės,</a:t>
            </a:r>
            <a:endParaRPr b="1">
              <a:latin typeface="Times New Roman"/>
              <a:ea typeface="Times New Roman"/>
              <a:cs typeface="Times New Roman"/>
              <a:sym typeface="Times New Roman"/>
            </a:endParaRPr>
          </a:p>
          <a:p>
            <a:pPr lvl="1" marL="0" indent="400050" algn="l">
              <a:buSzTx/>
              <a:buNone/>
              <a:defRPr sz="2800"/>
            </a:pPr>
            <a:r>
              <a:rPr sz="3200">
                <a:latin typeface="Times New Roman"/>
                <a:ea typeface="Times New Roman"/>
                <a:cs typeface="Times New Roman"/>
                <a:sym typeface="Times New Roman"/>
              </a:rPr>
              <a:t>ir </a:t>
            </a:r>
            <a:r>
              <a:rPr b="1" sz="3200">
                <a:latin typeface="Times New Roman"/>
                <a:ea typeface="Times New Roman"/>
                <a:cs typeface="Times New Roman"/>
                <a:sym typeface="Times New Roman"/>
              </a:rPr>
              <a:t>etinės</a:t>
            </a:r>
            <a:r>
              <a:rPr sz="3200">
                <a:latin typeface="Times New Roman"/>
                <a:ea typeface="Times New Roman"/>
                <a:cs typeface="Times New Roman"/>
                <a:sym typeface="Times New Roman"/>
              </a:rPr>
              <a:t> normos. </a:t>
            </a:r>
          </a:p>
        </p:txBody>
      </p:sp>
      <p:sp>
        <p:nvSpPr>
          <p:cNvPr id="68"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pic>
        <p:nvPicPr>
          <p:cNvPr id="69" name="image.png" descr="image.png"/>
          <p:cNvPicPr>
            <a:picLocks noChangeAspect="1"/>
          </p:cNvPicPr>
          <p:nvPr/>
        </p:nvPicPr>
        <p:blipFill>
          <a:blip r:embed="rId2">
            <a:extLst/>
          </a:blip>
          <a:stretch>
            <a:fillRect/>
          </a:stretch>
        </p:blipFill>
        <p:spPr>
          <a:xfrm>
            <a:off x="5108575" y="2743200"/>
            <a:ext cx="3468688" cy="3621088"/>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Informacijos pateikimo intencijos"/>
          <p:cNvSpPr txBox="1"/>
          <p:nvPr>
            <p:ph type="title" idx="4294967295"/>
          </p:nvPr>
        </p:nvSpPr>
        <p:spPr>
          <a:xfrm>
            <a:off x="1331912" y="274637"/>
            <a:ext cx="7354888" cy="1143001"/>
          </a:xfrm>
          <a:prstGeom prst="rect">
            <a:avLst/>
          </a:prstGeom>
        </p:spPr>
        <p:txBody>
          <a:bodyPr>
            <a:normAutofit fontScale="100000" lnSpcReduction="0"/>
          </a:bodyPr>
          <a:lstStyle>
            <a:lvl1pPr defTabSz="822959">
              <a:defRPr b="1" sz="3959">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Informacijos pateikimo intencijos</a:t>
            </a:r>
          </a:p>
        </p:txBody>
      </p:sp>
      <p:sp>
        <p:nvSpPr>
          <p:cNvPr id="279" name="Informuoti, pranešti, supažindinti, išaiškinti…"/>
          <p:cNvSpPr txBox="1"/>
          <p:nvPr>
            <p:ph type="body" idx="4294967295"/>
          </p:nvPr>
        </p:nvSpPr>
        <p:spPr>
          <a:xfrm>
            <a:off x="457200" y="1600200"/>
            <a:ext cx="8229600" cy="4525963"/>
          </a:xfrm>
          <a:prstGeom prst="rect">
            <a:avLst/>
          </a:prstGeom>
        </p:spPr>
        <p:txBody>
          <a:bodyPr>
            <a:normAutofit fontScale="100000" lnSpcReduction="0"/>
          </a:bodyPr>
          <a:lstStyle/>
          <a:p>
            <a:pPr defTabSz="320675">
              <a:spcBef>
                <a:spcPts val="1300"/>
              </a:spcBef>
              <a:buClr>
                <a:srgbClr val="414141"/>
              </a:buClr>
              <a:buSzPct val="45000"/>
              <a:buChar char="◆"/>
            </a:pPr>
            <a:endParaRPr sz="2800">
              <a:solidFill>
                <a:srgbClr val="414141"/>
              </a:solidFill>
              <a:latin typeface="Times New Roman"/>
              <a:ea typeface="Times New Roman"/>
              <a:cs typeface="Times New Roman"/>
              <a:sym typeface="Times New Roman"/>
            </a:endParaRPr>
          </a:p>
          <a:p>
            <a:pPr marL="300037" indent="-300037" defTabSz="320675">
              <a:spcBef>
                <a:spcPts val="1300"/>
              </a:spcBef>
              <a:buClr>
                <a:srgbClr val="414141"/>
              </a:buClr>
              <a:buSzPct val="45000"/>
              <a:buChar char="◆"/>
            </a:pPr>
            <a:r>
              <a:rPr sz="2800">
                <a:solidFill>
                  <a:srgbClr val="414141"/>
                </a:solidFill>
                <a:latin typeface="Times New Roman"/>
                <a:ea typeface="Times New Roman"/>
                <a:cs typeface="Times New Roman"/>
                <a:sym typeface="Times New Roman"/>
              </a:rPr>
              <a:t>Informuoti, pranešti, supažindinti, išaiškinti</a:t>
            </a:r>
            <a:endParaRPr sz="2800">
              <a:solidFill>
                <a:srgbClr val="414141"/>
              </a:solidFill>
              <a:latin typeface="Times New Roman"/>
              <a:ea typeface="Times New Roman"/>
              <a:cs typeface="Times New Roman"/>
              <a:sym typeface="Times New Roman"/>
            </a:endParaRPr>
          </a:p>
          <a:p>
            <a:pPr marL="300037" indent="-300037" defTabSz="320675">
              <a:spcBef>
                <a:spcPts val="1300"/>
              </a:spcBef>
              <a:buClr>
                <a:srgbClr val="414141"/>
              </a:buClr>
              <a:buSzPct val="45000"/>
              <a:buChar char="◆"/>
            </a:pPr>
            <a:r>
              <a:rPr sz="2800">
                <a:solidFill>
                  <a:srgbClr val="414141"/>
                </a:solidFill>
                <a:latin typeface="Times New Roman"/>
                <a:ea typeface="Times New Roman"/>
                <a:cs typeface="Times New Roman"/>
                <a:sym typeface="Times New Roman"/>
              </a:rPr>
              <a:t>Įrodyti – be to neįmanoma įtikinti</a:t>
            </a:r>
            <a:endParaRPr sz="2800">
              <a:solidFill>
                <a:srgbClr val="414141"/>
              </a:solidFill>
              <a:latin typeface="Times New Roman"/>
              <a:ea typeface="Times New Roman"/>
              <a:cs typeface="Times New Roman"/>
              <a:sym typeface="Times New Roman"/>
            </a:endParaRPr>
          </a:p>
          <a:p>
            <a:pPr marL="300037" indent="-300037" defTabSz="320675">
              <a:spcBef>
                <a:spcPts val="1300"/>
              </a:spcBef>
              <a:buClr>
                <a:srgbClr val="414141"/>
              </a:buClr>
              <a:buSzPct val="45000"/>
              <a:buChar char="◆"/>
            </a:pPr>
            <a:r>
              <a:rPr sz="2800">
                <a:solidFill>
                  <a:srgbClr val="414141"/>
                </a:solidFill>
                <a:latin typeface="Times New Roman"/>
                <a:ea typeface="Times New Roman"/>
                <a:cs typeface="Times New Roman"/>
                <a:sym typeface="Times New Roman"/>
              </a:rPr>
              <a:t>Įtikinti</a:t>
            </a:r>
            <a:endParaRPr sz="2800">
              <a:solidFill>
                <a:srgbClr val="414141"/>
              </a:solidFill>
              <a:latin typeface="Times New Roman"/>
              <a:ea typeface="Times New Roman"/>
              <a:cs typeface="Times New Roman"/>
              <a:sym typeface="Times New Roman"/>
            </a:endParaRPr>
          </a:p>
          <a:p>
            <a:pPr marL="300037" indent="-300037" defTabSz="320675">
              <a:spcBef>
                <a:spcPts val="1300"/>
              </a:spcBef>
              <a:buClr>
                <a:srgbClr val="414141"/>
              </a:buClr>
              <a:buSzPct val="45000"/>
              <a:buChar char="◆"/>
            </a:pPr>
            <a:r>
              <a:rPr sz="2800">
                <a:solidFill>
                  <a:srgbClr val="414141"/>
                </a:solidFill>
                <a:latin typeface="Times New Roman"/>
                <a:ea typeface="Times New Roman"/>
                <a:cs typeface="Times New Roman"/>
                <a:sym typeface="Times New Roman"/>
              </a:rPr>
              <a:t>Įteigti</a:t>
            </a:r>
            <a:endParaRPr sz="2800">
              <a:solidFill>
                <a:srgbClr val="414141"/>
              </a:solidFill>
              <a:latin typeface="Times New Roman"/>
              <a:ea typeface="Times New Roman"/>
              <a:cs typeface="Times New Roman"/>
              <a:sym typeface="Times New Roman"/>
            </a:endParaRPr>
          </a:p>
          <a:p>
            <a:pPr marL="300037" indent="-300037" defTabSz="320675">
              <a:spcBef>
                <a:spcPts val="1300"/>
              </a:spcBef>
              <a:buClr>
                <a:srgbClr val="414141"/>
              </a:buClr>
              <a:buSzPct val="45000"/>
              <a:buChar char="◆"/>
            </a:pPr>
            <a:r>
              <a:rPr sz="2800">
                <a:solidFill>
                  <a:srgbClr val="414141"/>
                </a:solidFill>
                <a:latin typeface="Times New Roman"/>
                <a:ea typeface="Times New Roman"/>
                <a:cs typeface="Times New Roman"/>
                <a:sym typeface="Times New Roman"/>
              </a:rPr>
              <a:t>Manipuliuoti</a:t>
            </a:r>
            <a:endParaRPr sz="2800">
              <a:solidFill>
                <a:srgbClr val="414141"/>
              </a:solidFill>
              <a:latin typeface="Times New Roman"/>
              <a:ea typeface="Times New Roman"/>
              <a:cs typeface="Times New Roman"/>
              <a:sym typeface="Times New Roman"/>
            </a:endParaRPr>
          </a:p>
          <a:p>
            <a:pPr marL="300037" indent="-300037" defTabSz="320675">
              <a:spcBef>
                <a:spcPts val="1300"/>
              </a:spcBef>
              <a:buClr>
                <a:srgbClr val="414141"/>
              </a:buClr>
              <a:buSzPct val="45000"/>
              <a:buChar char="◆"/>
            </a:pPr>
            <a:r>
              <a:rPr sz="2800">
                <a:solidFill>
                  <a:srgbClr val="414141"/>
                </a:solidFill>
                <a:latin typeface="Times New Roman"/>
                <a:ea typeface="Times New Roman"/>
                <a:cs typeface="Times New Roman"/>
                <a:sym typeface="Times New Roman"/>
              </a:rPr>
              <a:t>Atlikti ritualą</a:t>
            </a:r>
          </a:p>
        </p:txBody>
      </p:sp>
      <p:sp>
        <p:nvSpPr>
          <p:cNvPr id="280" name="Text"/>
          <p:cNvSpPr txBox="1"/>
          <p:nvPr/>
        </p:nvSpPr>
        <p:spPr>
          <a:xfrm>
            <a:off x="457200" y="6245225"/>
            <a:ext cx="2133600" cy="358140"/>
          </a:xfrm>
          <a:prstGeom prst="rect">
            <a:avLst/>
          </a:prstGeom>
          <a:ln w="12700">
            <a:miter lim="400000"/>
          </a:ln>
        </p:spPr>
        <p:txBody>
          <a:bodyPr lIns="45719" rIns="45719">
            <a:spAutoFit/>
          </a:bodyPr>
          <a:lstStyle/>
          <a:p>
            <a:pPr algn="ctr" defTabSz="457200">
              <a:defRPr sz="1800"/>
            </a:pPr>
          </a:p>
        </p:txBody>
      </p:sp>
      <p:sp>
        <p:nvSpPr>
          <p:cNvPr id="281"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Kalbos parengimo formos"/>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Times New Roman"/>
                <a:ea typeface="Times New Roman"/>
                <a:cs typeface="Times New Roman"/>
                <a:sym typeface="Times New Roman"/>
              </a:defRPr>
            </a:lvl1pPr>
          </a:lstStyle>
          <a:p>
            <a:pPr>
              <a:defRPr>
                <a:latin typeface="Garamond"/>
                <a:ea typeface="Garamond"/>
                <a:cs typeface="Garamond"/>
                <a:sym typeface="Garamond"/>
              </a:defRPr>
            </a:pPr>
            <a:r>
              <a:rPr>
                <a:latin typeface="Times New Roman"/>
                <a:ea typeface="Times New Roman"/>
                <a:cs typeface="Times New Roman"/>
                <a:sym typeface="Times New Roman"/>
              </a:rPr>
              <a:t>Kalbos parengimo formos</a:t>
            </a:r>
          </a:p>
        </p:txBody>
      </p:sp>
      <p:sp>
        <p:nvSpPr>
          <p:cNvPr id="284" name="Rašomas visas tekstas…"/>
          <p:cNvSpPr txBox="1"/>
          <p:nvPr>
            <p:ph type="body" idx="4294967295"/>
          </p:nvPr>
        </p:nvSpPr>
        <p:spPr>
          <a:xfrm>
            <a:off x="457200" y="1600200"/>
            <a:ext cx="8229600" cy="4525963"/>
          </a:xfrm>
          <a:prstGeom prst="rect">
            <a:avLst/>
          </a:prstGeom>
        </p:spPr>
        <p:txBody>
          <a:bodyPr>
            <a:normAutofit fontScale="100000" lnSpcReduction="0"/>
          </a:bodyPr>
          <a:lstStyle/>
          <a:p>
            <a:pPr marL="457200" indent="-457200">
              <a:buSzPct val="45000"/>
              <a:buBlip>
                <a:blip r:embed="rId2"/>
              </a:buBlip>
            </a:pPr>
            <a:endParaRPr sz="2800">
              <a:solidFill>
                <a:srgbClr val="414141"/>
              </a:solidFill>
              <a:latin typeface="Times New Roman"/>
              <a:ea typeface="Times New Roman"/>
              <a:cs typeface="Times New Roman"/>
              <a:sym typeface="Times New Roman"/>
            </a:endParaRPr>
          </a:p>
          <a:p>
            <a:pPr marL="400050" indent="-400050">
              <a:spcBef>
                <a:spcPts val="600"/>
              </a:spcBef>
              <a:buClr>
                <a:srgbClr val="414141"/>
              </a:buClr>
              <a:buSzPct val="45000"/>
              <a:buChar char="◆"/>
            </a:pPr>
            <a:r>
              <a:rPr sz="2800">
                <a:solidFill>
                  <a:srgbClr val="414141"/>
                </a:solidFill>
                <a:latin typeface="Times New Roman"/>
                <a:ea typeface="Times New Roman"/>
                <a:cs typeface="Times New Roman"/>
                <a:sym typeface="Times New Roman"/>
              </a:rPr>
              <a:t>Rašomas visas tekstas</a:t>
            </a:r>
            <a:endParaRPr sz="2800">
              <a:solidFill>
                <a:srgbClr val="414141"/>
              </a:solidFill>
              <a:latin typeface="Times New Roman"/>
              <a:ea typeface="Times New Roman"/>
              <a:cs typeface="Times New Roman"/>
              <a:sym typeface="Times New Roman"/>
            </a:endParaRPr>
          </a:p>
          <a:p>
            <a:pPr marL="457200" indent="-457200">
              <a:buClr>
                <a:srgbClr val="414141"/>
              </a:buClr>
              <a:buSzPct val="45000"/>
              <a:buChar char="◆"/>
            </a:pPr>
            <a:endParaRPr sz="2800">
              <a:solidFill>
                <a:srgbClr val="414141"/>
              </a:solidFill>
              <a:latin typeface="Times New Roman"/>
              <a:ea typeface="Times New Roman"/>
              <a:cs typeface="Times New Roman"/>
              <a:sym typeface="Times New Roman"/>
            </a:endParaRPr>
          </a:p>
          <a:p>
            <a:pPr marL="400050" indent="-400050">
              <a:spcBef>
                <a:spcPts val="600"/>
              </a:spcBef>
              <a:buClr>
                <a:srgbClr val="414141"/>
              </a:buClr>
              <a:buSzPct val="45000"/>
              <a:buChar char="◆"/>
            </a:pPr>
            <a:r>
              <a:rPr sz="2800">
                <a:solidFill>
                  <a:srgbClr val="414141"/>
                </a:solidFill>
                <a:latin typeface="Times New Roman"/>
                <a:ea typeface="Times New Roman"/>
                <a:cs typeface="Times New Roman"/>
                <a:sym typeface="Times New Roman"/>
              </a:rPr>
              <a:t>Rašomas konspektas</a:t>
            </a:r>
            <a:endParaRPr sz="2800">
              <a:solidFill>
                <a:srgbClr val="414141"/>
              </a:solidFill>
              <a:latin typeface="Times New Roman"/>
              <a:ea typeface="Times New Roman"/>
              <a:cs typeface="Times New Roman"/>
              <a:sym typeface="Times New Roman"/>
            </a:endParaRPr>
          </a:p>
          <a:p>
            <a:pPr marL="457200" indent="-457200">
              <a:buClr>
                <a:srgbClr val="414141"/>
              </a:buClr>
              <a:buSzPct val="45000"/>
              <a:buChar char="◆"/>
            </a:pPr>
            <a:endParaRPr sz="2800">
              <a:solidFill>
                <a:srgbClr val="414141"/>
              </a:solidFill>
              <a:latin typeface="Times New Roman"/>
              <a:ea typeface="Times New Roman"/>
              <a:cs typeface="Times New Roman"/>
              <a:sym typeface="Times New Roman"/>
            </a:endParaRPr>
          </a:p>
          <a:p>
            <a:pPr marL="400050" indent="-400050">
              <a:spcBef>
                <a:spcPts val="600"/>
              </a:spcBef>
              <a:buClr>
                <a:srgbClr val="414141"/>
              </a:buClr>
              <a:buSzPct val="45000"/>
              <a:buChar char="◆"/>
            </a:pPr>
            <a:r>
              <a:rPr sz="2800">
                <a:solidFill>
                  <a:srgbClr val="414141"/>
                </a:solidFill>
                <a:latin typeface="Times New Roman"/>
                <a:ea typeface="Times New Roman"/>
                <a:cs typeface="Times New Roman"/>
                <a:sym typeface="Times New Roman"/>
              </a:rPr>
              <a:t>Rašomos tezės</a:t>
            </a:r>
            <a:endParaRPr sz="2800">
              <a:solidFill>
                <a:srgbClr val="414141"/>
              </a:solidFill>
              <a:latin typeface="Times New Roman"/>
              <a:ea typeface="Times New Roman"/>
              <a:cs typeface="Times New Roman"/>
              <a:sym typeface="Times New Roman"/>
            </a:endParaRPr>
          </a:p>
          <a:p>
            <a:pPr marL="457200" indent="-457200">
              <a:buClr>
                <a:srgbClr val="414141"/>
              </a:buClr>
              <a:buSzPct val="45000"/>
              <a:buChar char="◆"/>
            </a:pPr>
            <a:endParaRPr sz="2800">
              <a:solidFill>
                <a:srgbClr val="414141"/>
              </a:solidFill>
              <a:latin typeface="Times New Roman"/>
              <a:ea typeface="Times New Roman"/>
              <a:cs typeface="Times New Roman"/>
              <a:sym typeface="Times New Roman"/>
            </a:endParaRPr>
          </a:p>
          <a:p>
            <a:pPr marL="400050" indent="-400050">
              <a:spcBef>
                <a:spcPts val="600"/>
              </a:spcBef>
              <a:buClr>
                <a:srgbClr val="414141"/>
              </a:buClr>
              <a:buSzPct val="45000"/>
              <a:buChar char="◆"/>
            </a:pPr>
            <a:r>
              <a:rPr sz="2800">
                <a:solidFill>
                  <a:srgbClr val="414141"/>
                </a:solidFill>
                <a:latin typeface="Times New Roman"/>
                <a:ea typeface="Times New Roman"/>
                <a:cs typeface="Times New Roman"/>
                <a:sym typeface="Times New Roman"/>
              </a:rPr>
              <a:t>Rašomas planas</a:t>
            </a:r>
          </a:p>
        </p:txBody>
      </p:sp>
      <p:sp>
        <p:nvSpPr>
          <p:cNvPr id="285"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Loginio mąstymo kanonai"/>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Loginio mąstymo kanonai</a:t>
            </a:r>
          </a:p>
        </p:txBody>
      </p:sp>
      <p:sp>
        <p:nvSpPr>
          <p:cNvPr id="288" name="Tai loginės ir retorinės topikos kūrimo pamatas:…"/>
          <p:cNvSpPr txBox="1"/>
          <p:nvPr>
            <p:ph type="body" idx="4294967295"/>
          </p:nvPr>
        </p:nvSpPr>
        <p:spPr>
          <a:xfrm>
            <a:off x="457200" y="1600200"/>
            <a:ext cx="8229600" cy="4525963"/>
          </a:xfrm>
          <a:prstGeom prst="rect">
            <a:avLst/>
          </a:prstGeom>
        </p:spPr>
        <p:txBody>
          <a:bodyPr>
            <a:normAutofit fontScale="100000" lnSpcReduction="0"/>
          </a:bodyPr>
          <a:lstStyle/>
          <a:p>
            <a:pPr marL="0" indent="0" defTabSz="279400">
              <a:spcBef>
                <a:spcPts val="1100"/>
              </a:spcBef>
              <a:buSzTx/>
              <a:buNone/>
            </a:pPr>
            <a:r>
              <a:rPr sz="2000">
                <a:solidFill>
                  <a:srgbClr val="414141"/>
                </a:solidFill>
                <a:latin typeface="Times New Roman"/>
                <a:ea typeface="Times New Roman"/>
                <a:cs typeface="Times New Roman"/>
                <a:sym typeface="Times New Roman"/>
              </a:rPr>
              <a:t>Tai loginės ir retorinės topikos kūrimo pamatas:</a:t>
            </a:r>
            <a:endParaRPr sz="2000">
              <a:solidFill>
                <a:srgbClr val="414141"/>
              </a:solidFill>
              <a:latin typeface="Times New Roman"/>
              <a:ea typeface="Times New Roman"/>
              <a:cs typeface="Times New Roman"/>
              <a:sym typeface="Times New Roman"/>
            </a:endParaRPr>
          </a:p>
          <a:p>
            <a:pPr lvl="1" marL="0" indent="219075" defTabSz="279400">
              <a:spcBef>
                <a:spcPts val="1100"/>
              </a:spcBef>
              <a:buSzTx/>
              <a:buNone/>
              <a:defRPr sz="2800"/>
            </a:pPr>
            <a:r>
              <a:rPr i="1" sz="2400">
                <a:solidFill>
                  <a:srgbClr val="414141"/>
                </a:solidFill>
                <a:latin typeface="Times New Roman"/>
                <a:ea typeface="Times New Roman"/>
                <a:cs typeface="Times New Roman"/>
                <a:sym typeface="Times New Roman"/>
              </a:rPr>
              <a:t> </a:t>
            </a:r>
            <a:r>
              <a:rPr i="1" sz="2000">
                <a:solidFill>
                  <a:srgbClr val="414141"/>
                </a:solidFill>
                <a:latin typeface="Times New Roman"/>
                <a:ea typeface="Times New Roman"/>
                <a:cs typeface="Times New Roman"/>
                <a:sym typeface="Times New Roman"/>
              </a:rPr>
              <a:t> prieštaravimo dėsnis</a:t>
            </a:r>
            <a:endParaRPr sz="2000">
              <a:solidFill>
                <a:srgbClr val="414141"/>
              </a:solidFill>
              <a:latin typeface="Times New Roman"/>
              <a:ea typeface="Times New Roman"/>
              <a:cs typeface="Times New Roman"/>
              <a:sym typeface="Times New Roman"/>
            </a:endParaRPr>
          </a:p>
          <a:p>
            <a:pPr lvl="1" marL="219075" indent="0" defTabSz="279400">
              <a:spcBef>
                <a:spcPts val="1100"/>
              </a:spcBef>
              <a:buClr>
                <a:srgbClr val="414141"/>
              </a:buClr>
              <a:buSzPct val="45000"/>
              <a:buChar char="✓"/>
              <a:defRPr sz="2800"/>
            </a:pPr>
            <a:r>
              <a:rPr sz="2000">
                <a:solidFill>
                  <a:srgbClr val="414141"/>
                </a:solidFill>
                <a:latin typeface="Times New Roman"/>
                <a:ea typeface="Times New Roman"/>
                <a:cs typeface="Times New Roman"/>
                <a:sym typeface="Times New Roman"/>
              </a:rPr>
              <a:t>        kalbėtojas neturi prieštarauti pats sau </a:t>
            </a:r>
            <a:endParaRPr sz="2000">
              <a:solidFill>
                <a:srgbClr val="414141"/>
              </a:solidFill>
              <a:latin typeface="Times New Roman"/>
              <a:ea typeface="Times New Roman"/>
              <a:cs typeface="Times New Roman"/>
              <a:sym typeface="Times New Roman"/>
            </a:endParaRPr>
          </a:p>
          <a:p>
            <a:pPr lvl="2" marL="0" indent="438150" defTabSz="279400">
              <a:spcBef>
                <a:spcPts val="1100"/>
              </a:spcBef>
              <a:buSzTx/>
              <a:buNone/>
              <a:defRPr sz="2400"/>
            </a:pPr>
            <a:r>
              <a:rPr i="1" sz="2000">
                <a:solidFill>
                  <a:srgbClr val="414141"/>
                </a:solidFill>
                <a:latin typeface="Times New Roman"/>
                <a:ea typeface="Times New Roman"/>
                <a:cs typeface="Times New Roman"/>
                <a:sym typeface="Times New Roman"/>
              </a:rPr>
              <a:t>negalimo trečiojo dėsnis </a:t>
            </a:r>
            <a:endParaRPr i="1" sz="2000">
              <a:solidFill>
                <a:srgbClr val="414141"/>
              </a:solidFill>
              <a:latin typeface="Times New Roman"/>
              <a:ea typeface="Times New Roman"/>
              <a:cs typeface="Times New Roman"/>
              <a:sym typeface="Times New Roman"/>
            </a:endParaRPr>
          </a:p>
          <a:p>
            <a:pPr lvl="2" marL="438150" indent="0" defTabSz="279400">
              <a:spcBef>
                <a:spcPts val="1100"/>
              </a:spcBef>
              <a:buClr>
                <a:srgbClr val="414141"/>
              </a:buClr>
              <a:buSzPct val="45000"/>
              <a:buChar char="✓"/>
              <a:defRPr sz="2400"/>
            </a:pPr>
            <a:r>
              <a:rPr sz="2000">
                <a:solidFill>
                  <a:srgbClr val="414141"/>
                </a:solidFill>
                <a:latin typeface="Times New Roman"/>
                <a:ea typeface="Times New Roman"/>
                <a:cs typeface="Times New Roman"/>
                <a:sym typeface="Times New Roman"/>
              </a:rPr>
              <a:t>   jam pritaikyti reikia griežto semantinio supriešinimo (kaltas/nekaltas,   teistas/neteistas, gyvas/miręs, nėščia/nenėščia ir t.t. </a:t>
            </a:r>
            <a:endParaRPr sz="2000">
              <a:solidFill>
                <a:srgbClr val="414141"/>
              </a:solidFill>
              <a:latin typeface="Times New Roman"/>
              <a:ea typeface="Times New Roman"/>
              <a:cs typeface="Times New Roman"/>
              <a:sym typeface="Times New Roman"/>
            </a:endParaRPr>
          </a:p>
          <a:p>
            <a:pPr lvl="2" marL="0" indent="438150" defTabSz="279400">
              <a:spcBef>
                <a:spcPts val="1100"/>
              </a:spcBef>
              <a:buSzTx/>
              <a:buNone/>
              <a:defRPr sz="2400"/>
            </a:pPr>
            <a:r>
              <a:rPr i="1" sz="2000">
                <a:solidFill>
                  <a:srgbClr val="414141"/>
                </a:solidFill>
                <a:latin typeface="Times New Roman"/>
                <a:ea typeface="Times New Roman"/>
                <a:cs typeface="Times New Roman"/>
                <a:sym typeface="Times New Roman"/>
              </a:rPr>
              <a:t>pakankamo pagrindo dėsnis </a:t>
            </a:r>
            <a:endParaRPr i="1" sz="2000">
              <a:solidFill>
                <a:srgbClr val="414141"/>
              </a:solidFill>
              <a:latin typeface="Times New Roman"/>
              <a:ea typeface="Times New Roman"/>
              <a:cs typeface="Times New Roman"/>
              <a:sym typeface="Times New Roman"/>
            </a:endParaRPr>
          </a:p>
          <a:p>
            <a:pPr lvl="2" marL="438150" indent="0" defTabSz="279400">
              <a:spcBef>
                <a:spcPts val="1100"/>
              </a:spcBef>
              <a:buClr>
                <a:srgbClr val="414141"/>
              </a:buClr>
              <a:buSzPct val="45000"/>
              <a:buChar char="✓"/>
              <a:defRPr sz="2400"/>
            </a:pPr>
            <a:r>
              <a:rPr sz="2000">
                <a:solidFill>
                  <a:srgbClr val="414141"/>
                </a:solidFill>
                <a:latin typeface="Times New Roman"/>
                <a:ea typeface="Times New Roman"/>
                <a:cs typeface="Times New Roman"/>
                <a:sym typeface="Times New Roman"/>
              </a:rPr>
              <a:t> kiekvienas tvirtinimas turi turėti patikimą pamatą – įrodytas, pagrįstas, argumentuotas</a:t>
            </a:r>
          </a:p>
        </p:txBody>
      </p:sp>
      <p:sp>
        <p:nvSpPr>
          <p:cNvPr id="289"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Loginio mąstymo kanonai"/>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Loginio mąstymo kanonai</a:t>
            </a:r>
          </a:p>
        </p:txBody>
      </p:sp>
      <p:sp>
        <p:nvSpPr>
          <p:cNvPr id="292" name="tapatybės dėsnis…"/>
          <p:cNvSpPr txBox="1"/>
          <p:nvPr>
            <p:ph type="body" idx="4294967295"/>
          </p:nvPr>
        </p:nvSpPr>
        <p:spPr>
          <a:xfrm>
            <a:off x="457200" y="1600200"/>
            <a:ext cx="8229600" cy="4525963"/>
          </a:xfrm>
          <a:prstGeom prst="rect">
            <a:avLst/>
          </a:prstGeom>
        </p:spPr>
        <p:txBody>
          <a:bodyPr>
            <a:normAutofit fontScale="100000" lnSpcReduction="0"/>
          </a:bodyPr>
          <a:lstStyle/>
          <a:p>
            <a:pPr lvl="1" marL="0" indent="219075" defTabSz="279400">
              <a:spcBef>
                <a:spcPts val="1100"/>
              </a:spcBef>
              <a:buSzTx/>
              <a:buNone/>
              <a:defRPr sz="2800"/>
            </a:pPr>
            <a:endParaRPr i="1" sz="2400">
              <a:solidFill>
                <a:srgbClr val="414141"/>
              </a:solidFill>
              <a:latin typeface="Times New Roman"/>
              <a:ea typeface="Times New Roman"/>
              <a:cs typeface="Times New Roman"/>
              <a:sym typeface="Times New Roman"/>
            </a:endParaRPr>
          </a:p>
          <a:p>
            <a:pPr lvl="1" marL="0" indent="219075" defTabSz="279400">
              <a:spcBef>
                <a:spcPts val="1100"/>
              </a:spcBef>
              <a:buSzTx/>
              <a:buNone/>
              <a:defRPr sz="2800"/>
            </a:pPr>
            <a:r>
              <a:rPr i="1" sz="2400">
                <a:solidFill>
                  <a:srgbClr val="414141"/>
                </a:solidFill>
                <a:latin typeface="Times New Roman"/>
                <a:ea typeface="Times New Roman"/>
                <a:cs typeface="Times New Roman"/>
                <a:sym typeface="Times New Roman"/>
              </a:rPr>
              <a:t>tapatybės dėsnis </a:t>
            </a:r>
            <a:endParaRPr i="1" sz="2400">
              <a:solidFill>
                <a:srgbClr val="414141"/>
              </a:solidFill>
              <a:latin typeface="Times New Roman"/>
              <a:ea typeface="Times New Roman"/>
              <a:cs typeface="Times New Roman"/>
              <a:sym typeface="Times New Roman"/>
            </a:endParaRPr>
          </a:p>
          <a:p>
            <a:pPr lvl="2" marL="723900" indent="-285750" defTabSz="279400">
              <a:lnSpc>
                <a:spcPct val="150000"/>
              </a:lnSpc>
              <a:spcBef>
                <a:spcPts val="1100"/>
              </a:spcBef>
              <a:buClr>
                <a:srgbClr val="414141"/>
              </a:buClr>
              <a:buSzPct val="45000"/>
              <a:buChar char="✓"/>
              <a:defRPr sz="2400"/>
            </a:pPr>
            <a:r>
              <a:rPr sz="2000">
                <a:solidFill>
                  <a:srgbClr val="414141"/>
                </a:solidFill>
                <a:latin typeface="Times New Roman"/>
                <a:ea typeface="Times New Roman"/>
                <a:cs typeface="Times New Roman"/>
                <a:sym typeface="Times New Roman"/>
              </a:rPr>
              <a:t>kalbėtojas ir klausytojas galvoje turi turėti tą patį objektą, kuris kiekvienoje kalboje gali arba turi būti apibrėžiamas iš naujo (nustatoma definicija)</a:t>
            </a:r>
          </a:p>
        </p:txBody>
      </p:sp>
      <p:sp>
        <p:nvSpPr>
          <p:cNvPr id="293"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Retorinė argumentacija"/>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Retorinė argumentacija</a:t>
            </a:r>
          </a:p>
        </p:txBody>
      </p:sp>
      <p:sp>
        <p:nvSpPr>
          <p:cNvPr id="296" name="Argumentavimo tikslas – įrodyti ir įtikinti.…"/>
          <p:cNvSpPr txBox="1"/>
          <p:nvPr>
            <p:ph type="body" idx="4294967295"/>
          </p:nvPr>
        </p:nvSpPr>
        <p:spPr>
          <a:xfrm>
            <a:off x="457200" y="1600200"/>
            <a:ext cx="8229600" cy="4525963"/>
          </a:xfrm>
          <a:prstGeom prst="rect">
            <a:avLst/>
          </a:prstGeom>
        </p:spPr>
        <p:txBody>
          <a:bodyPr>
            <a:normAutofit fontScale="100000" lnSpcReduction="0"/>
          </a:bodyPr>
          <a:lstStyle/>
          <a:p>
            <a:pPr marL="0" indent="0" defTabSz="401637">
              <a:spcBef>
                <a:spcPts val="1600"/>
              </a:spcBef>
              <a:buSzTx/>
              <a:buNone/>
            </a:pPr>
            <a:r>
              <a:rPr sz="2800">
                <a:solidFill>
                  <a:srgbClr val="414141"/>
                </a:solidFill>
                <a:latin typeface="Times New Roman"/>
                <a:ea typeface="Times New Roman"/>
                <a:cs typeface="Times New Roman"/>
                <a:sym typeface="Times New Roman"/>
              </a:rPr>
              <a:t>Argumentavimo tikslas – įrodyti ir įtikinti.</a:t>
            </a:r>
            <a:endParaRPr sz="2800">
              <a:solidFill>
                <a:srgbClr val="414141"/>
              </a:solidFill>
              <a:latin typeface="Times New Roman"/>
              <a:ea typeface="Times New Roman"/>
              <a:cs typeface="Times New Roman"/>
              <a:sym typeface="Times New Roman"/>
            </a:endParaRPr>
          </a:p>
          <a:p>
            <a:pPr marL="0" indent="0" defTabSz="401637">
              <a:spcBef>
                <a:spcPts val="1600"/>
              </a:spcBef>
              <a:buSzTx/>
              <a:buNone/>
            </a:pPr>
            <a:endParaRPr sz="2800">
              <a:solidFill>
                <a:srgbClr val="414141"/>
              </a:solidFill>
              <a:latin typeface="Times New Roman"/>
              <a:ea typeface="Times New Roman"/>
              <a:cs typeface="Times New Roman"/>
              <a:sym typeface="Times New Roman"/>
            </a:endParaRPr>
          </a:p>
          <a:p>
            <a:pPr marL="0" indent="0" defTabSz="401637">
              <a:spcBef>
                <a:spcPts val="1600"/>
              </a:spcBef>
              <a:buSzPct val="45000"/>
              <a:buBlip>
                <a:blip r:embed="rId2"/>
              </a:buBlip>
            </a:pPr>
            <a:r>
              <a:rPr i="1" sz="2400">
                <a:solidFill>
                  <a:srgbClr val="414141"/>
                </a:solidFill>
                <a:latin typeface="Times New Roman"/>
                <a:ea typeface="Times New Roman"/>
                <a:cs typeface="Times New Roman"/>
                <a:sym typeface="Times New Roman"/>
              </a:rPr>
              <a:t>Retorinės sėkmės hierarchija</a:t>
            </a:r>
            <a:r>
              <a:rPr sz="2400">
                <a:solidFill>
                  <a:srgbClr val="414141"/>
                </a:solidFill>
                <a:latin typeface="Times New Roman"/>
                <a:ea typeface="Times New Roman"/>
                <a:cs typeface="Times New Roman"/>
                <a:sym typeface="Times New Roman"/>
              </a:rPr>
              <a:t>:</a:t>
            </a:r>
            <a:endParaRPr sz="2400">
              <a:solidFill>
                <a:srgbClr val="414141"/>
              </a:solidFill>
              <a:latin typeface="Times New Roman"/>
              <a:ea typeface="Times New Roman"/>
              <a:cs typeface="Times New Roman"/>
              <a:sym typeface="Times New Roman"/>
            </a:endParaRPr>
          </a:p>
          <a:p>
            <a:pPr lvl="1" marL="608239" indent="-293914" defTabSz="401637">
              <a:spcBef>
                <a:spcPts val="1600"/>
              </a:spcBef>
              <a:buClr>
                <a:srgbClr val="414141"/>
              </a:buClr>
              <a:buSzPct val="45000"/>
              <a:buFont typeface="Courier New"/>
              <a:buChar char="o"/>
              <a:defRPr sz="2800"/>
            </a:pPr>
            <a:r>
              <a:rPr sz="2400">
                <a:solidFill>
                  <a:srgbClr val="414141"/>
                </a:solidFill>
                <a:latin typeface="Times New Roman"/>
                <a:ea typeface="Times New Roman"/>
                <a:cs typeface="Times New Roman"/>
                <a:sym typeface="Times New Roman"/>
              </a:rPr>
              <a:t>įrodyta ir įtikinta (tobula kalba)</a:t>
            </a:r>
            <a:endParaRPr sz="2400">
              <a:solidFill>
                <a:srgbClr val="414141"/>
              </a:solidFill>
              <a:latin typeface="Times New Roman"/>
              <a:ea typeface="Times New Roman"/>
              <a:cs typeface="Times New Roman"/>
              <a:sym typeface="Times New Roman"/>
            </a:endParaRPr>
          </a:p>
          <a:p>
            <a:pPr lvl="1" marL="608239" indent="-293914" defTabSz="401637">
              <a:spcBef>
                <a:spcPts val="1600"/>
              </a:spcBef>
              <a:buClr>
                <a:srgbClr val="414141"/>
              </a:buClr>
              <a:buSzPct val="45000"/>
              <a:buFont typeface="Courier New"/>
              <a:buChar char="o"/>
              <a:defRPr sz="2800"/>
            </a:pPr>
            <a:r>
              <a:rPr sz="2400">
                <a:solidFill>
                  <a:srgbClr val="414141"/>
                </a:solidFill>
                <a:latin typeface="Times New Roman"/>
                <a:ea typeface="Times New Roman"/>
                <a:cs typeface="Times New Roman"/>
                <a:sym typeface="Times New Roman"/>
              </a:rPr>
              <a:t>neįrodyta, bet įtikinta</a:t>
            </a:r>
            <a:endParaRPr sz="2400">
              <a:solidFill>
                <a:srgbClr val="414141"/>
              </a:solidFill>
              <a:latin typeface="Times New Roman"/>
              <a:ea typeface="Times New Roman"/>
              <a:cs typeface="Times New Roman"/>
              <a:sym typeface="Times New Roman"/>
            </a:endParaRPr>
          </a:p>
          <a:p>
            <a:pPr lvl="1" marL="608239" indent="-293914" defTabSz="401637">
              <a:spcBef>
                <a:spcPts val="1600"/>
              </a:spcBef>
              <a:buClr>
                <a:srgbClr val="414141"/>
              </a:buClr>
              <a:buSzPct val="45000"/>
              <a:buFont typeface="Courier New"/>
              <a:buChar char="o"/>
              <a:defRPr sz="2800"/>
            </a:pPr>
            <a:r>
              <a:rPr sz="2400">
                <a:solidFill>
                  <a:srgbClr val="414141"/>
                </a:solidFill>
                <a:latin typeface="Times New Roman"/>
                <a:ea typeface="Times New Roman"/>
                <a:cs typeface="Times New Roman"/>
                <a:sym typeface="Times New Roman"/>
              </a:rPr>
              <a:t>įrodyta, bet neįtikinta</a:t>
            </a:r>
            <a:endParaRPr sz="2400">
              <a:solidFill>
                <a:srgbClr val="414141"/>
              </a:solidFill>
              <a:latin typeface="Times New Roman"/>
              <a:ea typeface="Times New Roman"/>
              <a:cs typeface="Times New Roman"/>
              <a:sym typeface="Times New Roman"/>
            </a:endParaRPr>
          </a:p>
          <a:p>
            <a:pPr lvl="1" marL="608239" indent="-293914" defTabSz="401637">
              <a:spcBef>
                <a:spcPts val="1600"/>
              </a:spcBef>
              <a:buClr>
                <a:srgbClr val="414141"/>
              </a:buClr>
              <a:buSzPct val="45000"/>
              <a:buFont typeface="Courier New"/>
              <a:buChar char="o"/>
              <a:defRPr sz="2800"/>
            </a:pPr>
            <a:r>
              <a:rPr sz="2400">
                <a:solidFill>
                  <a:srgbClr val="414141"/>
                </a:solidFill>
                <a:latin typeface="Times New Roman"/>
                <a:ea typeface="Times New Roman"/>
                <a:cs typeface="Times New Roman"/>
                <a:sym typeface="Times New Roman"/>
              </a:rPr>
              <a:t>neįrodyta ir neįtikinta (visiška retorinė nesėkmė)</a:t>
            </a:r>
          </a:p>
        </p:txBody>
      </p:sp>
      <p:sp>
        <p:nvSpPr>
          <p:cNvPr id="297"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Retorinė argumentacija"/>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Retorinė argumentacija</a:t>
            </a:r>
          </a:p>
        </p:txBody>
      </p:sp>
      <p:sp>
        <p:nvSpPr>
          <p:cNvPr id="300" name="Retorinė argumentacija sutaptų su logine, jei neturėtume galvoje argumentavimo meno, kuris reiškia adresato paisymą, tam tikros strategijos ir taktikos pasirinkimą.…"/>
          <p:cNvSpPr txBox="1"/>
          <p:nvPr>
            <p:ph type="body" idx="4294967295"/>
          </p:nvPr>
        </p:nvSpPr>
        <p:spPr>
          <a:xfrm>
            <a:off x="457200" y="1600200"/>
            <a:ext cx="8229600" cy="4525963"/>
          </a:xfrm>
          <a:prstGeom prst="rect">
            <a:avLst/>
          </a:prstGeom>
        </p:spPr>
        <p:txBody>
          <a:bodyPr>
            <a:normAutofit fontScale="100000" lnSpcReduction="0"/>
          </a:bodyPr>
          <a:lstStyle/>
          <a:p>
            <a:pPr marL="0" indent="0" defTabSz="303212">
              <a:spcBef>
                <a:spcPts val="1200"/>
              </a:spcBef>
              <a:buSzTx/>
              <a:buNone/>
            </a:pPr>
            <a:r>
              <a:rPr sz="2800">
                <a:solidFill>
                  <a:srgbClr val="414141"/>
                </a:solidFill>
                <a:latin typeface="Times New Roman"/>
                <a:ea typeface="Times New Roman"/>
                <a:cs typeface="Times New Roman"/>
                <a:sym typeface="Times New Roman"/>
              </a:rPr>
              <a:t>Retorinė argumentacija sutaptų su logine, jei neturėtume galvoje argumentavimo meno, kuris reiškia adresato paisymą, tam tikros strategijos ir taktikos pasirinkimą.</a:t>
            </a:r>
            <a:endParaRPr sz="2800">
              <a:solidFill>
                <a:srgbClr val="414141"/>
              </a:solidFill>
              <a:latin typeface="Times New Roman"/>
              <a:ea typeface="Times New Roman"/>
              <a:cs typeface="Times New Roman"/>
              <a:sym typeface="Times New Roman"/>
            </a:endParaRPr>
          </a:p>
          <a:p>
            <a:pPr marL="0" indent="0" defTabSz="303212">
              <a:spcBef>
                <a:spcPts val="1200"/>
              </a:spcBef>
              <a:buSzTx/>
              <a:buNone/>
            </a:pPr>
            <a:r>
              <a:rPr i="1" sz="2800">
                <a:solidFill>
                  <a:srgbClr val="414141"/>
                </a:solidFill>
                <a:latin typeface="Times New Roman"/>
                <a:ea typeface="Times New Roman"/>
                <a:cs typeface="Times New Roman"/>
                <a:sym typeface="Times New Roman"/>
              </a:rPr>
              <a:t>Galimos strategijos:</a:t>
            </a:r>
            <a:endParaRPr i="1" sz="2800">
              <a:solidFill>
                <a:srgbClr val="414141"/>
              </a:solidFill>
              <a:latin typeface="Times New Roman"/>
              <a:ea typeface="Times New Roman"/>
              <a:cs typeface="Times New Roman"/>
              <a:sym typeface="Times New Roman"/>
            </a:endParaRPr>
          </a:p>
          <a:p>
            <a:pPr lvl="1" marL="530451" indent="-293914" defTabSz="303212">
              <a:spcBef>
                <a:spcPts val="1200"/>
              </a:spcBef>
              <a:buClr>
                <a:srgbClr val="414141"/>
              </a:buClr>
              <a:buSzPct val="45000"/>
              <a:buChar char="➢"/>
              <a:defRPr sz="2800"/>
            </a:pPr>
            <a:r>
              <a:rPr sz="2400">
                <a:solidFill>
                  <a:srgbClr val="414141"/>
                </a:solidFill>
                <a:latin typeface="Times New Roman"/>
                <a:ea typeface="Times New Roman"/>
                <a:cs typeface="Times New Roman"/>
                <a:sym typeface="Times New Roman"/>
              </a:rPr>
              <a:t>nuo silpniausio iki stipriausio</a:t>
            </a:r>
            <a:endParaRPr sz="2400">
              <a:solidFill>
                <a:srgbClr val="414141"/>
              </a:solidFill>
              <a:latin typeface="Times New Roman"/>
              <a:ea typeface="Times New Roman"/>
              <a:cs typeface="Times New Roman"/>
              <a:sym typeface="Times New Roman"/>
            </a:endParaRPr>
          </a:p>
          <a:p>
            <a:pPr lvl="1" marL="530451" indent="-293914" defTabSz="303212">
              <a:spcBef>
                <a:spcPts val="1200"/>
              </a:spcBef>
              <a:buClr>
                <a:srgbClr val="414141"/>
              </a:buClr>
              <a:buSzPct val="45000"/>
              <a:buChar char="➢"/>
              <a:defRPr sz="2800"/>
            </a:pPr>
            <a:r>
              <a:rPr sz="2400">
                <a:solidFill>
                  <a:srgbClr val="414141"/>
                </a:solidFill>
                <a:latin typeface="Times New Roman"/>
                <a:ea typeface="Times New Roman"/>
                <a:cs typeface="Times New Roman"/>
                <a:sym typeface="Times New Roman"/>
              </a:rPr>
              <a:t>nuo stipriausio iki silpniausio</a:t>
            </a:r>
            <a:endParaRPr sz="2400">
              <a:solidFill>
                <a:srgbClr val="414141"/>
              </a:solidFill>
              <a:latin typeface="Times New Roman"/>
              <a:ea typeface="Times New Roman"/>
              <a:cs typeface="Times New Roman"/>
              <a:sym typeface="Times New Roman"/>
            </a:endParaRPr>
          </a:p>
          <a:p>
            <a:pPr lvl="1" marL="530451" indent="-293914" defTabSz="303212">
              <a:spcBef>
                <a:spcPts val="1200"/>
              </a:spcBef>
              <a:buClr>
                <a:srgbClr val="414141"/>
              </a:buClr>
              <a:buSzPct val="45000"/>
              <a:buChar char="➢"/>
              <a:defRPr sz="2800"/>
            </a:pPr>
            <a:r>
              <a:rPr sz="2400">
                <a:solidFill>
                  <a:srgbClr val="414141"/>
                </a:solidFill>
                <a:latin typeface="Times New Roman"/>
                <a:ea typeface="Times New Roman"/>
                <a:cs typeface="Times New Roman"/>
                <a:sym typeface="Times New Roman"/>
              </a:rPr>
              <a:t>ordo Homericus – priekyje stiprūs, viduryje silpniausi, gale stipriausi</a:t>
            </a:r>
          </a:p>
        </p:txBody>
      </p:sp>
      <p:sp>
        <p:nvSpPr>
          <p:cNvPr id="301"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Argumentai"/>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Argumentai</a:t>
            </a:r>
          </a:p>
        </p:txBody>
      </p:sp>
      <p:sp>
        <p:nvSpPr>
          <p:cNvPr id="304" name="Argumentavimas netinkamas, kai:…"/>
          <p:cNvSpPr txBox="1"/>
          <p:nvPr>
            <p:ph type="body" idx="4294967295"/>
          </p:nvPr>
        </p:nvSpPr>
        <p:spPr>
          <a:xfrm>
            <a:off x="457200" y="1600200"/>
            <a:ext cx="8229600" cy="4525963"/>
          </a:xfrm>
          <a:prstGeom prst="rect">
            <a:avLst/>
          </a:prstGeom>
        </p:spPr>
        <p:txBody>
          <a:bodyPr>
            <a:normAutofit fontScale="100000" lnSpcReduction="0"/>
          </a:bodyPr>
          <a:lstStyle/>
          <a:p>
            <a:pPr marL="0" indent="0" defTabSz="344487">
              <a:spcBef>
                <a:spcPts val="1400"/>
              </a:spcBef>
              <a:buSzTx/>
              <a:buNone/>
            </a:pPr>
            <a:r>
              <a:rPr sz="2800">
                <a:solidFill>
                  <a:srgbClr val="414141"/>
                </a:solidFill>
                <a:latin typeface="Times New Roman"/>
                <a:ea typeface="Times New Roman"/>
                <a:cs typeface="Times New Roman"/>
                <a:sym typeface="Times New Roman"/>
              </a:rPr>
              <a:t>Argumentavimas netinkamas, kai:</a:t>
            </a:r>
            <a:endParaRPr sz="2800">
              <a:solidFill>
                <a:srgbClr val="414141"/>
              </a:solidFill>
              <a:latin typeface="Times New Roman"/>
              <a:ea typeface="Times New Roman"/>
              <a:cs typeface="Times New Roman"/>
              <a:sym typeface="Times New Roman"/>
            </a:endParaRPr>
          </a:p>
          <a:p>
            <a:pPr marL="0" indent="0" defTabSz="344487">
              <a:spcBef>
                <a:spcPts val="1400"/>
              </a:spcBef>
              <a:buSzTx/>
              <a:buNone/>
            </a:pPr>
            <a:endParaRPr sz="2800">
              <a:solidFill>
                <a:srgbClr val="414141"/>
              </a:solidFill>
              <a:latin typeface="Times New Roman"/>
              <a:ea typeface="Times New Roman"/>
              <a:cs typeface="Times New Roman"/>
              <a:sym typeface="Times New Roman"/>
            </a:endParaRPr>
          </a:p>
          <a:p>
            <a:pPr lvl="1" marL="562201" indent="-293914" defTabSz="344487">
              <a:spcBef>
                <a:spcPts val="1400"/>
              </a:spcBef>
              <a:buClr>
                <a:srgbClr val="414141"/>
              </a:buClr>
              <a:buSzPct val="45000"/>
              <a:buChar char="❑"/>
              <a:defRPr sz="2800"/>
            </a:pPr>
            <a:r>
              <a:rPr sz="2400">
                <a:solidFill>
                  <a:srgbClr val="414141"/>
                </a:solidFill>
                <a:latin typeface="Times New Roman"/>
                <a:ea typeface="Times New Roman"/>
                <a:cs typeface="Times New Roman"/>
                <a:sym typeface="Times New Roman"/>
              </a:rPr>
              <a:t>argumentas nepakankamai svarus</a:t>
            </a:r>
            <a:endParaRPr sz="2400">
              <a:solidFill>
                <a:srgbClr val="414141"/>
              </a:solidFill>
              <a:latin typeface="Times New Roman"/>
              <a:ea typeface="Times New Roman"/>
              <a:cs typeface="Times New Roman"/>
              <a:sym typeface="Times New Roman"/>
            </a:endParaRPr>
          </a:p>
          <a:p>
            <a:pPr lvl="1" marL="562201" indent="-293914" defTabSz="344487">
              <a:spcBef>
                <a:spcPts val="1400"/>
              </a:spcBef>
              <a:buClr>
                <a:srgbClr val="414141"/>
              </a:buClr>
              <a:buSzPct val="45000"/>
              <a:buChar char="❑"/>
              <a:defRPr sz="2800"/>
            </a:pPr>
            <a:r>
              <a:rPr sz="2400">
                <a:solidFill>
                  <a:srgbClr val="414141"/>
                </a:solidFill>
                <a:latin typeface="Times New Roman"/>
                <a:ea typeface="Times New Roman"/>
                <a:cs typeface="Times New Roman"/>
                <a:sym typeface="Times New Roman"/>
              </a:rPr>
              <a:t>argumentas prieštaringas (argumentai prieštarauja vienas kitam)</a:t>
            </a:r>
            <a:endParaRPr sz="2400">
              <a:solidFill>
                <a:srgbClr val="414141"/>
              </a:solidFill>
              <a:latin typeface="Times New Roman"/>
              <a:ea typeface="Times New Roman"/>
              <a:cs typeface="Times New Roman"/>
              <a:sym typeface="Times New Roman"/>
            </a:endParaRPr>
          </a:p>
          <a:p>
            <a:pPr lvl="1" marL="562201" indent="-293914" defTabSz="344487">
              <a:spcBef>
                <a:spcPts val="1400"/>
              </a:spcBef>
              <a:buClr>
                <a:srgbClr val="414141"/>
              </a:buClr>
              <a:buSzPct val="45000"/>
              <a:buChar char="❑"/>
              <a:defRPr sz="2800"/>
            </a:pPr>
            <a:r>
              <a:rPr sz="2400">
                <a:solidFill>
                  <a:srgbClr val="414141"/>
                </a:solidFill>
                <a:latin typeface="Times New Roman"/>
                <a:ea typeface="Times New Roman"/>
                <a:cs typeface="Times New Roman"/>
                <a:sym typeface="Times New Roman"/>
              </a:rPr>
              <a:t>vietoj įrodymų teikiami gandai, vietoj faktų – spėlionės</a:t>
            </a:r>
            <a:endParaRPr sz="2400">
              <a:solidFill>
                <a:srgbClr val="414141"/>
              </a:solidFill>
              <a:latin typeface="Times New Roman"/>
              <a:ea typeface="Times New Roman"/>
              <a:cs typeface="Times New Roman"/>
              <a:sym typeface="Times New Roman"/>
            </a:endParaRPr>
          </a:p>
          <a:p>
            <a:pPr lvl="1" marL="562201" indent="-293914" defTabSz="344487">
              <a:spcBef>
                <a:spcPts val="1400"/>
              </a:spcBef>
              <a:buClr>
                <a:srgbClr val="414141"/>
              </a:buClr>
              <a:buSzPct val="45000"/>
              <a:buChar char="❑"/>
              <a:defRPr sz="2800"/>
            </a:pPr>
            <a:r>
              <a:rPr sz="2400">
                <a:solidFill>
                  <a:srgbClr val="414141"/>
                </a:solidFill>
                <a:latin typeface="Times New Roman"/>
                <a:ea typeface="Times New Roman"/>
                <a:cs typeface="Times New Roman"/>
                <a:sym typeface="Times New Roman"/>
              </a:rPr>
              <a:t>daroma tariama išvada – argumentai teisingi, bet nepakankami pagrįsti tezę</a:t>
            </a:r>
          </a:p>
        </p:txBody>
      </p:sp>
      <p:sp>
        <p:nvSpPr>
          <p:cNvPr id="305"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Argumentai"/>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Argumentai</a:t>
            </a:r>
          </a:p>
        </p:txBody>
      </p:sp>
      <p:sp>
        <p:nvSpPr>
          <p:cNvPr id="308" name="vietoj duomenų, įrodymų ir išvadų viskas nukreipiama į kokį nors žmogų (argumentum ad hominem) – negalima teigti, kad žymių žmonių nuomonė nėra argumentas, tačiau jis ne loginis, o retorinis, pridėtinis prie loginių"/>
          <p:cNvSpPr txBox="1"/>
          <p:nvPr>
            <p:ph type="body" idx="4294967295"/>
          </p:nvPr>
        </p:nvSpPr>
        <p:spPr>
          <a:xfrm>
            <a:off x="457200" y="1600200"/>
            <a:ext cx="8229600" cy="4525963"/>
          </a:xfrm>
          <a:prstGeom prst="rect">
            <a:avLst/>
          </a:prstGeom>
        </p:spPr>
        <p:txBody>
          <a:bodyPr>
            <a:normAutofit fontScale="100000" lnSpcReduction="0"/>
          </a:bodyPr>
          <a:lstStyle/>
          <a:p>
            <a:pPr lvl="1" marL="0" indent="0">
              <a:lnSpc>
                <a:spcPct val="150000"/>
              </a:lnSpc>
              <a:buSzTx/>
              <a:buNone/>
              <a:defRPr sz="2800"/>
            </a:pPr>
            <a:r>
              <a:rPr sz="3200">
                <a:solidFill>
                  <a:srgbClr val="414141"/>
                </a:solidFill>
                <a:latin typeface="Times New Roman"/>
                <a:ea typeface="Times New Roman"/>
                <a:cs typeface="Times New Roman"/>
                <a:sym typeface="Times New Roman"/>
              </a:rPr>
              <a:t>vietoj duomenų, įrodymų ir išvadų viskas nukreipiama į kokį nors žmogų </a:t>
            </a:r>
            <a:r>
              <a:rPr i="1" sz="3200">
                <a:solidFill>
                  <a:srgbClr val="414141"/>
                </a:solidFill>
                <a:latin typeface="Times New Roman"/>
                <a:ea typeface="Times New Roman"/>
                <a:cs typeface="Times New Roman"/>
                <a:sym typeface="Times New Roman"/>
              </a:rPr>
              <a:t>(argumentum ad hominem)</a:t>
            </a:r>
            <a:r>
              <a:rPr sz="3200">
                <a:solidFill>
                  <a:srgbClr val="414141"/>
                </a:solidFill>
                <a:latin typeface="Times New Roman"/>
                <a:ea typeface="Times New Roman"/>
                <a:cs typeface="Times New Roman"/>
                <a:sym typeface="Times New Roman"/>
              </a:rPr>
              <a:t> – negalima teigti, kad žymių žmonių nuomonė nėra argumentas, tačiau jis ne loginis, o retorinis, pridėtinis prie loginių</a:t>
            </a:r>
          </a:p>
        </p:txBody>
      </p:sp>
      <p:sp>
        <p:nvSpPr>
          <p:cNvPr id="309"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Argumentai"/>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Argumentai</a:t>
            </a:r>
          </a:p>
        </p:txBody>
      </p:sp>
      <p:sp>
        <p:nvSpPr>
          <p:cNvPr id="312" name="apeliuojama ne į pačios tezės teisingumą, o į ją pateikusio žmogaus ypatybes (argumentum ad personam) – pvz., nespėjote kojų apšilti, o jau keliate savo idėjas; jūs per jauna mane mokyti"/>
          <p:cNvSpPr txBox="1"/>
          <p:nvPr>
            <p:ph type="body" idx="4294967295"/>
          </p:nvPr>
        </p:nvSpPr>
        <p:spPr>
          <a:xfrm>
            <a:off x="457200" y="1600200"/>
            <a:ext cx="8229600" cy="4525963"/>
          </a:xfrm>
          <a:prstGeom prst="rect">
            <a:avLst/>
          </a:prstGeom>
        </p:spPr>
        <p:txBody>
          <a:bodyPr>
            <a:normAutofit fontScale="100000" lnSpcReduction="0"/>
          </a:bodyPr>
          <a:lstStyle/>
          <a:p>
            <a:pPr lvl="1" marL="0" indent="0">
              <a:lnSpc>
                <a:spcPct val="150000"/>
              </a:lnSpc>
              <a:spcBef>
                <a:spcPts val="600"/>
              </a:spcBef>
              <a:buSzTx/>
              <a:buNone/>
              <a:defRPr sz="2800"/>
            </a:pPr>
            <a:endParaRPr>
              <a:solidFill>
                <a:srgbClr val="414141"/>
              </a:solidFill>
              <a:latin typeface="Times New Roman"/>
              <a:ea typeface="Times New Roman"/>
              <a:cs typeface="Times New Roman"/>
              <a:sym typeface="Times New Roman"/>
            </a:endParaRPr>
          </a:p>
          <a:p>
            <a:pPr lvl="1" marL="0" indent="0">
              <a:lnSpc>
                <a:spcPct val="150000"/>
              </a:lnSpc>
              <a:buSzTx/>
              <a:buNone/>
              <a:defRPr sz="2800"/>
            </a:pPr>
            <a:r>
              <a:rPr sz="3200">
                <a:solidFill>
                  <a:srgbClr val="414141"/>
                </a:solidFill>
                <a:latin typeface="Times New Roman"/>
                <a:ea typeface="Times New Roman"/>
                <a:cs typeface="Times New Roman"/>
                <a:sym typeface="Times New Roman"/>
              </a:rPr>
              <a:t>apeliuojama ne į pačios tezės teisingumą, o į ją pateikusio žmogaus ypatybes </a:t>
            </a:r>
            <a:r>
              <a:rPr i="1" sz="3200">
                <a:solidFill>
                  <a:srgbClr val="414141"/>
                </a:solidFill>
                <a:latin typeface="Times New Roman"/>
                <a:ea typeface="Times New Roman"/>
                <a:cs typeface="Times New Roman"/>
                <a:sym typeface="Times New Roman"/>
              </a:rPr>
              <a:t>(argumentum ad personam) </a:t>
            </a:r>
            <a:r>
              <a:rPr sz="3200">
                <a:solidFill>
                  <a:srgbClr val="414141"/>
                </a:solidFill>
                <a:latin typeface="Times New Roman"/>
                <a:ea typeface="Times New Roman"/>
                <a:cs typeface="Times New Roman"/>
                <a:sym typeface="Times New Roman"/>
              </a:rPr>
              <a:t>– pvz., nespėjote kojų apšilti, o jau keliate savo idėjas; jūs per jauna mane mokyti</a:t>
            </a:r>
          </a:p>
        </p:txBody>
      </p:sp>
      <p:sp>
        <p:nvSpPr>
          <p:cNvPr id="313"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Argumentai"/>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Argumentai</a:t>
            </a:r>
          </a:p>
        </p:txBody>
      </p:sp>
      <p:sp>
        <p:nvSpPr>
          <p:cNvPr id="316" name="Argumentas ad absurdum…"/>
          <p:cNvSpPr txBox="1"/>
          <p:nvPr>
            <p:ph type="body" idx="4294967295"/>
          </p:nvPr>
        </p:nvSpPr>
        <p:spPr>
          <a:xfrm>
            <a:off x="457200" y="1600200"/>
            <a:ext cx="8229600" cy="4525963"/>
          </a:xfrm>
          <a:prstGeom prst="rect">
            <a:avLst/>
          </a:prstGeom>
        </p:spPr>
        <p:txBody>
          <a:bodyPr>
            <a:normAutofit fontScale="100000" lnSpcReduction="0"/>
          </a:bodyPr>
          <a:lstStyle/>
          <a:p>
            <a:pPr marL="0" indent="0">
              <a:lnSpc>
                <a:spcPct val="150000"/>
              </a:lnSpc>
              <a:buSzTx/>
              <a:buNone/>
            </a:pPr>
            <a:r>
              <a:rPr>
                <a:latin typeface="Times New Roman"/>
                <a:ea typeface="Times New Roman"/>
                <a:cs typeface="Times New Roman"/>
                <a:sym typeface="Times New Roman"/>
              </a:rPr>
              <a:t>Argumentas </a:t>
            </a:r>
            <a:r>
              <a:rPr i="1">
                <a:latin typeface="Times New Roman"/>
                <a:ea typeface="Times New Roman"/>
                <a:cs typeface="Times New Roman"/>
                <a:sym typeface="Times New Roman"/>
              </a:rPr>
              <a:t>ad absurdum </a:t>
            </a:r>
            <a:endParaRPr b="1">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Veda prie absurdiškos išvados. Ji daroma ne iš loginio samprotavimo, o tik iš to paties teiginio pakartojimo kiek kitais žodžiais, tikroji priežastis taip ir nenurodoma. </a:t>
            </a:r>
          </a:p>
        </p:txBody>
      </p:sp>
      <p:sp>
        <p:nvSpPr>
          <p:cNvPr id="317"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 name="Graikij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Graikija</a:t>
            </a:r>
          </a:p>
        </p:txBody>
      </p:sp>
      <p:sp>
        <p:nvSpPr>
          <p:cNvPr id="72" name="Manyta, kad retorikos mokymu geriausiai išugdomas išmintingas ir doras žmogus – geras valstybės pilietis."/>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r>
              <a:rPr>
                <a:latin typeface="Times New Roman"/>
                <a:ea typeface="Times New Roman"/>
                <a:cs typeface="Times New Roman"/>
                <a:sym typeface="Times New Roman"/>
              </a:rPr>
              <a:t>Manyta, kad retorikos mokymu geriausiai išugdomas </a:t>
            </a:r>
            <a:r>
              <a:rPr b="1">
                <a:latin typeface="Times New Roman"/>
                <a:ea typeface="Times New Roman"/>
                <a:cs typeface="Times New Roman"/>
                <a:sym typeface="Times New Roman"/>
              </a:rPr>
              <a:t>išmintingas</a:t>
            </a:r>
            <a:r>
              <a:rPr>
                <a:latin typeface="Times New Roman"/>
                <a:ea typeface="Times New Roman"/>
                <a:cs typeface="Times New Roman"/>
                <a:sym typeface="Times New Roman"/>
              </a:rPr>
              <a:t> ir </a:t>
            </a:r>
            <a:r>
              <a:rPr b="1">
                <a:latin typeface="Times New Roman"/>
                <a:ea typeface="Times New Roman"/>
                <a:cs typeface="Times New Roman"/>
                <a:sym typeface="Times New Roman"/>
              </a:rPr>
              <a:t>doras</a:t>
            </a:r>
            <a:r>
              <a:rPr>
                <a:latin typeface="Times New Roman"/>
                <a:ea typeface="Times New Roman"/>
                <a:cs typeface="Times New Roman"/>
                <a:sym typeface="Times New Roman"/>
              </a:rPr>
              <a:t> žmogus – geras valstybės pilietis.</a:t>
            </a:r>
          </a:p>
        </p:txBody>
      </p:sp>
      <p:sp>
        <p:nvSpPr>
          <p:cNvPr id="73"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pic>
        <p:nvPicPr>
          <p:cNvPr id="74" name="image.png" descr="image.png"/>
          <p:cNvPicPr>
            <a:picLocks noChangeAspect="1"/>
          </p:cNvPicPr>
          <p:nvPr/>
        </p:nvPicPr>
        <p:blipFill>
          <a:blip r:embed="rId2">
            <a:extLst/>
          </a:blip>
          <a:stretch>
            <a:fillRect/>
          </a:stretch>
        </p:blipFill>
        <p:spPr>
          <a:xfrm>
            <a:off x="401637" y="3597275"/>
            <a:ext cx="8108951" cy="258445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Argumentai"/>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Argumentai</a:t>
            </a:r>
          </a:p>
        </p:txBody>
      </p:sp>
      <p:sp>
        <p:nvSpPr>
          <p:cNvPr id="320" name="Argumentas ad misericordiam…"/>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Argumentas </a:t>
            </a:r>
            <a:r>
              <a:rPr i="1">
                <a:latin typeface="Times New Roman"/>
                <a:ea typeface="Times New Roman"/>
                <a:cs typeface="Times New Roman"/>
                <a:sym typeface="Times New Roman"/>
              </a:rPr>
              <a:t>ad misericordiam </a:t>
            </a: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Tai argumentas žmonių gailestingumui sukelti, jo griebiamasi savo silpnumui pridengti, vaizduojant save kaip provokacijos, šmeižto ar sąmokslo auką. </a:t>
            </a:r>
          </a:p>
        </p:txBody>
      </p:sp>
      <p:sp>
        <p:nvSpPr>
          <p:cNvPr id="321"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Argumentai"/>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Argumentai</a:t>
            </a:r>
          </a:p>
        </p:txBody>
      </p:sp>
      <p:sp>
        <p:nvSpPr>
          <p:cNvPr id="324" name="Argumentas ad baculinum…"/>
          <p:cNvSpPr txBox="1"/>
          <p:nvPr>
            <p:ph type="body" idx="4294967295"/>
          </p:nvPr>
        </p:nvSpPr>
        <p:spPr>
          <a:xfrm>
            <a:off x="457200" y="1600200"/>
            <a:ext cx="8229600" cy="4525963"/>
          </a:xfrm>
          <a:prstGeom prst="rect">
            <a:avLst/>
          </a:prstGeom>
        </p:spPr>
        <p:txBody>
          <a:bodyPr>
            <a:normAutofit fontScale="100000" lnSpcReduction="0"/>
          </a:bodyPr>
          <a:lstStyle/>
          <a:p>
            <a:pPr marL="0" indent="0">
              <a:lnSpc>
                <a:spcPct val="150000"/>
              </a:lnSpc>
              <a:buSzTx/>
              <a:buNone/>
            </a:pPr>
            <a:r>
              <a:rPr>
                <a:latin typeface="Times New Roman"/>
                <a:ea typeface="Times New Roman"/>
                <a:cs typeface="Times New Roman"/>
                <a:sym typeface="Times New Roman"/>
              </a:rPr>
              <a:t>Argumentas </a:t>
            </a:r>
            <a:r>
              <a:rPr i="1">
                <a:latin typeface="Times New Roman"/>
                <a:ea typeface="Times New Roman"/>
                <a:cs typeface="Times New Roman"/>
                <a:sym typeface="Times New Roman"/>
              </a:rPr>
              <a:t>ad baculinum </a:t>
            </a:r>
            <a:endParaRPr>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Lazdos argumentas – tai psichologinio poveikio priemonių pasitelkimas kalboje, kai bauginama, gąsdinama. </a:t>
            </a:r>
          </a:p>
        </p:txBody>
      </p:sp>
      <p:sp>
        <p:nvSpPr>
          <p:cNvPr id="325"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Argumentai"/>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Argumentai</a:t>
            </a:r>
          </a:p>
        </p:txBody>
      </p:sp>
      <p:sp>
        <p:nvSpPr>
          <p:cNvPr id="328" name="Argumentas ad populum…"/>
          <p:cNvSpPr txBox="1"/>
          <p:nvPr>
            <p:ph type="body" idx="4294967295"/>
          </p:nvPr>
        </p:nvSpPr>
        <p:spPr>
          <a:xfrm>
            <a:off x="457200" y="1600200"/>
            <a:ext cx="8229600" cy="4525963"/>
          </a:xfrm>
          <a:prstGeom prst="rect">
            <a:avLst/>
          </a:prstGeom>
        </p:spPr>
        <p:txBody>
          <a:bodyPr>
            <a:normAutofit fontScale="100000" lnSpcReduction="0"/>
          </a:bodyPr>
          <a:lstStyle/>
          <a:p>
            <a:pPr marL="0" indent="0">
              <a:lnSpc>
                <a:spcPct val="150000"/>
              </a:lnSpc>
              <a:buSzTx/>
              <a:buNone/>
            </a:pPr>
            <a:r>
              <a:rPr>
                <a:latin typeface="Times New Roman"/>
                <a:ea typeface="Times New Roman"/>
                <a:cs typeface="Times New Roman"/>
                <a:sym typeface="Times New Roman"/>
              </a:rPr>
              <a:t>Argumentas </a:t>
            </a:r>
            <a:r>
              <a:rPr i="1">
                <a:latin typeface="Times New Roman"/>
                <a:ea typeface="Times New Roman"/>
                <a:cs typeface="Times New Roman"/>
                <a:sym typeface="Times New Roman"/>
              </a:rPr>
              <a:t>ad populum </a:t>
            </a:r>
            <a:endParaRPr>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Apeliuojama į paprastų žmonių, t. y. publikos, minios, nuotaikas. </a:t>
            </a:r>
          </a:p>
        </p:txBody>
      </p:sp>
      <p:sp>
        <p:nvSpPr>
          <p:cNvPr id="329"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Title"/>
          <p:cNvSpPr txBox="1"/>
          <p:nvPr>
            <p:ph type="title" idx="4294967295"/>
          </p:nvPr>
        </p:nvSpPr>
        <p:spPr>
          <a:xfrm>
            <a:off x="1331912" y="274637"/>
            <a:ext cx="7354888" cy="1143001"/>
          </a:xfrm>
          <a:prstGeom prst="rect">
            <a:avLst/>
          </a:prstGeom>
        </p:spPr>
        <p:txBody>
          <a:bodyPr>
            <a:normAutofit fontScale="100000" lnSpcReduction="0"/>
          </a:bodyPr>
          <a:lstStyle/>
          <a:p>
            <a:pPr/>
          </a:p>
        </p:txBody>
      </p:sp>
      <p:sp>
        <p:nvSpPr>
          <p:cNvPr id="332" name="Viešas kalbėjimas yra paveikaus bendravimo teorijų pritaikymas. Jos buvo plėtojamos daugiau kaip 2500 metų žmonėms perpratant oratorystę ir jos mokant kitus. Visi paaiškinimai pagrįsti retorikos teorijos tradicijomis“ (D. Zarefsky. Oratorystės menas, p. 18)."/>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Viešas kalbėjimas yra paveikaus bendravimo teorijų pritaikymas. Jos buvo plėtojamos daugiau kaip 2500 metų žmonėms perpratant oratorystę ir jos mokant kitus. Visi paaiškinimai pagrįsti retorikos teorijos tradicijomis</a:t>
            </a:r>
            <a:r>
              <a:rPr>
                <a:latin typeface="Times New Roman"/>
                <a:ea typeface="Times New Roman"/>
                <a:cs typeface="Times New Roman"/>
                <a:sym typeface="Times New Roman"/>
              </a:rPr>
              <a:t>“</a:t>
            </a:r>
            <a:r>
              <a:rPr>
                <a:latin typeface="Times New Roman"/>
                <a:ea typeface="Times New Roman"/>
                <a:cs typeface="Times New Roman"/>
                <a:sym typeface="Times New Roman"/>
              </a:rPr>
              <a:t> (D. Zarefsky. </a:t>
            </a:r>
            <a:r>
              <a:rPr i="1">
                <a:latin typeface="Times New Roman"/>
                <a:ea typeface="Times New Roman"/>
                <a:cs typeface="Times New Roman"/>
                <a:sym typeface="Times New Roman"/>
              </a:rPr>
              <a:t>Oratorystės menas</a:t>
            </a:r>
            <a:r>
              <a:rPr>
                <a:latin typeface="Times New Roman"/>
                <a:ea typeface="Times New Roman"/>
                <a:cs typeface="Times New Roman"/>
                <a:sym typeface="Times New Roman"/>
              </a:rPr>
              <a:t>, p. 18). </a:t>
            </a:r>
          </a:p>
        </p:txBody>
      </p:sp>
      <p:sp>
        <p:nvSpPr>
          <p:cNvPr id="333"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Kompozicija"/>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Kompozicija</a:t>
            </a:r>
          </a:p>
        </p:txBody>
      </p:sp>
      <p:sp>
        <p:nvSpPr>
          <p:cNvPr id="336" name="SALUTATIO…"/>
          <p:cNvSpPr txBox="1"/>
          <p:nvPr>
            <p:ph type="body" idx="4294967295"/>
          </p:nvPr>
        </p:nvSpPr>
        <p:spPr>
          <a:xfrm>
            <a:off x="457200" y="1600200"/>
            <a:ext cx="8229600" cy="4525963"/>
          </a:xfrm>
          <a:prstGeom prst="rect">
            <a:avLst/>
          </a:prstGeom>
        </p:spPr>
        <p:txBody>
          <a:bodyPr>
            <a:normAutofit fontScale="100000" lnSpcReduction="0"/>
          </a:bodyPr>
          <a:lstStyle/>
          <a:p>
            <a:pPr>
              <a:buChar char="•"/>
            </a:pPr>
            <a:r>
              <a:t>SALUTATIO </a:t>
            </a:r>
          </a:p>
          <a:p>
            <a:pPr>
              <a:buChar char="•"/>
            </a:pPr>
            <a:r>
              <a:t>EXORDIUM </a:t>
            </a:r>
          </a:p>
          <a:p>
            <a:pPr>
              <a:buChar char="•"/>
            </a:pPr>
            <a:r>
              <a:t>NARRATIO et PARTITIO </a:t>
            </a:r>
          </a:p>
          <a:p>
            <a:pPr>
              <a:buChar char="•"/>
            </a:pPr>
            <a:r>
              <a:t>ARGUMENTATIO </a:t>
            </a:r>
          </a:p>
          <a:p>
            <a:pPr>
              <a:buChar char="•"/>
            </a:pPr>
            <a:r>
              <a:t>CONFUTATIO </a:t>
            </a:r>
          </a:p>
          <a:p>
            <a:pPr>
              <a:buChar char="•"/>
            </a:pPr>
            <a:r>
              <a:t>CONCLUSIO </a:t>
            </a:r>
          </a:p>
        </p:txBody>
      </p:sp>
      <p:sp>
        <p:nvSpPr>
          <p:cNvPr id="337"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Title"/>
          <p:cNvSpPr txBox="1"/>
          <p:nvPr>
            <p:ph type="title" idx="4294967295"/>
          </p:nvPr>
        </p:nvSpPr>
        <p:spPr>
          <a:xfrm>
            <a:off x="1331912" y="274637"/>
            <a:ext cx="7354888" cy="1143001"/>
          </a:xfrm>
          <a:prstGeom prst="rect">
            <a:avLst/>
          </a:prstGeom>
        </p:spPr>
        <p:txBody>
          <a:bodyPr>
            <a:normAutofit fontScale="100000" lnSpcReduction="0"/>
          </a:bodyPr>
          <a:lstStyle/>
          <a:p>
            <a:pPr/>
          </a:p>
        </p:txBody>
      </p:sp>
      <p:sp>
        <p:nvSpPr>
          <p:cNvPr id="340" name="Kreipimasis ir pasveikinimas…"/>
          <p:cNvSpPr txBox="1"/>
          <p:nvPr>
            <p:ph type="body" idx="4294967295"/>
          </p:nvPr>
        </p:nvSpPr>
        <p:spPr>
          <a:xfrm>
            <a:off x="457200" y="1600200"/>
            <a:ext cx="8229600" cy="4525963"/>
          </a:xfrm>
          <a:prstGeom prst="rect">
            <a:avLst/>
          </a:prstGeom>
        </p:spPr>
        <p:txBody>
          <a:bodyPr>
            <a:normAutofit fontScale="100000" lnSpcReduction="0"/>
          </a:bodyPr>
          <a:lstStyle/>
          <a:p>
            <a:pPr>
              <a:buFont typeface="Times New Roman"/>
              <a:buChar char="•"/>
            </a:pPr>
            <a:r>
              <a:rPr>
                <a:latin typeface="Times New Roman"/>
                <a:ea typeface="Times New Roman"/>
                <a:cs typeface="Times New Roman"/>
                <a:sym typeface="Times New Roman"/>
              </a:rPr>
              <a:t>Kreipimasis ir pasveikinimas </a:t>
            </a:r>
            <a:endParaRPr>
              <a:latin typeface="Times New Roman"/>
              <a:ea typeface="Times New Roman"/>
              <a:cs typeface="Times New Roman"/>
              <a:sym typeface="Times New Roman"/>
            </a:endParaRPr>
          </a:p>
          <a:p>
            <a:pPr>
              <a:buFont typeface="Times New Roman"/>
              <a:buChar char="•"/>
            </a:pPr>
            <a:r>
              <a:rPr>
                <a:latin typeface="Times New Roman"/>
                <a:ea typeface="Times New Roman"/>
                <a:cs typeface="Times New Roman"/>
                <a:sym typeface="Times New Roman"/>
              </a:rPr>
              <a:t>Įžanga </a:t>
            </a:r>
            <a:endParaRPr>
              <a:latin typeface="Times New Roman"/>
              <a:ea typeface="Times New Roman"/>
              <a:cs typeface="Times New Roman"/>
              <a:sym typeface="Times New Roman"/>
            </a:endParaRPr>
          </a:p>
          <a:p>
            <a:pPr>
              <a:buFont typeface="Times New Roman"/>
              <a:buChar char="•"/>
            </a:pPr>
            <a:r>
              <a:rPr>
                <a:latin typeface="Times New Roman"/>
                <a:ea typeface="Times New Roman"/>
                <a:cs typeface="Times New Roman"/>
                <a:sym typeface="Times New Roman"/>
              </a:rPr>
              <a:t>Pasakojimas, temos pristatymas, pagrindinės tezės (nuomonės) iškėlimas ir jos padalijimas </a:t>
            </a:r>
            <a:endParaRPr>
              <a:latin typeface="Times New Roman"/>
              <a:ea typeface="Times New Roman"/>
              <a:cs typeface="Times New Roman"/>
              <a:sym typeface="Times New Roman"/>
            </a:endParaRPr>
          </a:p>
          <a:p>
            <a:pPr>
              <a:buFont typeface="Times New Roman"/>
              <a:buChar char="•"/>
            </a:pPr>
            <a:r>
              <a:rPr>
                <a:latin typeface="Times New Roman"/>
                <a:ea typeface="Times New Roman"/>
                <a:cs typeface="Times New Roman"/>
                <a:sym typeface="Times New Roman"/>
              </a:rPr>
              <a:t>Nuomonės pagrindimas </a:t>
            </a:r>
            <a:endParaRPr>
              <a:latin typeface="Times New Roman"/>
              <a:ea typeface="Times New Roman"/>
              <a:cs typeface="Times New Roman"/>
              <a:sym typeface="Times New Roman"/>
            </a:endParaRPr>
          </a:p>
          <a:p>
            <a:pPr>
              <a:buFont typeface="Times New Roman"/>
              <a:buChar char="•"/>
            </a:pPr>
            <a:r>
              <a:rPr>
                <a:latin typeface="Times New Roman"/>
                <a:ea typeface="Times New Roman"/>
                <a:cs typeface="Times New Roman"/>
                <a:sym typeface="Times New Roman"/>
              </a:rPr>
              <a:t>Priešingos nuomonės sugriovimas </a:t>
            </a:r>
            <a:endParaRPr>
              <a:latin typeface="Times New Roman"/>
              <a:ea typeface="Times New Roman"/>
              <a:cs typeface="Times New Roman"/>
              <a:sym typeface="Times New Roman"/>
            </a:endParaRPr>
          </a:p>
          <a:p>
            <a:pPr>
              <a:buFont typeface="Times New Roman"/>
              <a:buChar char="•"/>
            </a:pPr>
            <a:r>
              <a:rPr>
                <a:latin typeface="Times New Roman"/>
                <a:ea typeface="Times New Roman"/>
                <a:cs typeface="Times New Roman"/>
                <a:sym typeface="Times New Roman"/>
              </a:rPr>
              <a:t>Pabaiga </a:t>
            </a:r>
          </a:p>
        </p:txBody>
      </p:sp>
      <p:sp>
        <p:nvSpPr>
          <p:cNvPr id="341"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Title"/>
          <p:cNvSpPr txBox="1"/>
          <p:nvPr>
            <p:ph type="title" idx="4294967295"/>
          </p:nvPr>
        </p:nvSpPr>
        <p:spPr>
          <a:xfrm>
            <a:off x="1331912" y="274637"/>
            <a:ext cx="7354888" cy="1143001"/>
          </a:xfrm>
          <a:prstGeom prst="rect">
            <a:avLst/>
          </a:prstGeom>
        </p:spPr>
        <p:txBody>
          <a:bodyPr>
            <a:normAutofit fontScale="100000" lnSpcReduction="0"/>
          </a:bodyPr>
          <a:lstStyle/>
          <a:p>
            <a:pPr/>
          </a:p>
        </p:txBody>
      </p:sp>
      <p:sp>
        <p:nvSpPr>
          <p:cNvPr id="344" name="I. Įžanga II. Pagrindinis tekstas III. Pabaiga"/>
          <p:cNvSpPr txBox="1"/>
          <p:nvPr>
            <p:ph type="body" idx="4294967295"/>
          </p:nvPr>
        </p:nvSpPr>
        <p:spPr>
          <a:xfrm>
            <a:off x="457200" y="1600200"/>
            <a:ext cx="8229600" cy="4525963"/>
          </a:xfrm>
          <a:prstGeom prst="rect">
            <a:avLst/>
          </a:prstGeom>
        </p:spPr>
        <p:txBody>
          <a:bodyPr>
            <a:normAutofit fontScale="100000" lnSpcReduction="0"/>
          </a:bodyPr>
          <a:lstStyle/>
          <a:p>
            <a:pPr marL="0" indent="0">
              <a:lnSpc>
                <a:spcPct val="150000"/>
              </a:lnSpc>
              <a:buSzTx/>
              <a:buNone/>
            </a:pPr>
            <a:endParaRPr b="1">
              <a:latin typeface="Times New Roman"/>
              <a:ea typeface="Times New Roman"/>
              <a:cs typeface="Times New Roman"/>
              <a:sym typeface="Times New Roman"/>
            </a:endParaRPr>
          </a:p>
          <a:p>
            <a:pPr marL="0" indent="0">
              <a:lnSpc>
                <a:spcPct val="150000"/>
              </a:lnSpc>
              <a:buSzTx/>
              <a:buNone/>
            </a:pPr>
            <a:r>
              <a:rPr b="1">
                <a:latin typeface="Times New Roman"/>
                <a:ea typeface="Times New Roman"/>
                <a:cs typeface="Times New Roman"/>
                <a:sym typeface="Times New Roman"/>
              </a:rPr>
              <a:t>I. Įžanga</a:t>
            </a:r>
            <a:br>
              <a:rPr b="1">
                <a:latin typeface="Times New Roman"/>
                <a:ea typeface="Times New Roman"/>
                <a:cs typeface="Times New Roman"/>
                <a:sym typeface="Times New Roman"/>
              </a:rPr>
            </a:br>
            <a:r>
              <a:rPr b="1">
                <a:latin typeface="Times New Roman"/>
                <a:ea typeface="Times New Roman"/>
                <a:cs typeface="Times New Roman"/>
                <a:sym typeface="Times New Roman"/>
              </a:rPr>
              <a:t>II. Pagrindinis tekstas</a:t>
            </a:r>
            <a:br>
              <a:rPr b="1">
                <a:latin typeface="Times New Roman"/>
                <a:ea typeface="Times New Roman"/>
                <a:cs typeface="Times New Roman"/>
                <a:sym typeface="Times New Roman"/>
              </a:rPr>
            </a:br>
            <a:r>
              <a:rPr b="1">
                <a:latin typeface="Times New Roman"/>
                <a:ea typeface="Times New Roman"/>
                <a:cs typeface="Times New Roman"/>
                <a:sym typeface="Times New Roman"/>
              </a:rPr>
              <a:t>III. Pabaiga </a:t>
            </a:r>
          </a:p>
        </p:txBody>
      </p:sp>
      <p:sp>
        <p:nvSpPr>
          <p:cNvPr id="345"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Įžangų tipai"/>
          <p:cNvSpPr txBox="1"/>
          <p:nvPr>
            <p:ph type="title" idx="4294967295"/>
          </p:nvPr>
        </p:nvSpPr>
        <p:spPr>
          <a:xfrm>
            <a:off x="1331912" y="274637"/>
            <a:ext cx="7354888" cy="1143001"/>
          </a:xfrm>
          <a:prstGeom prst="rect">
            <a:avLst/>
          </a:prstGeom>
        </p:spPr>
        <p:txBody>
          <a:bodyPr>
            <a:normAutofit fontScale="100000" lnSpcReduction="0"/>
          </a:bodyPr>
          <a:lstStyle/>
          <a:p>
            <a:pPr defTabSz="512063">
              <a:defRPr sz="2464"/>
            </a:pPr>
            <a:br/>
            <a:r>
              <a:rPr b="1">
                <a:latin typeface="Times New Roman"/>
                <a:ea typeface="Times New Roman"/>
                <a:cs typeface="Times New Roman"/>
                <a:sym typeface="Times New Roman"/>
              </a:rPr>
              <a:t>Įžangų tipai</a:t>
            </a:r>
            <a:r>
              <a:rPr>
                <a:latin typeface="Times New Roman"/>
                <a:ea typeface="Times New Roman"/>
                <a:cs typeface="Times New Roman"/>
                <a:sym typeface="Times New Roman"/>
              </a:rPr>
              <a:t> </a:t>
            </a:r>
            <a:br>
              <a:rPr>
                <a:latin typeface="Times New Roman"/>
                <a:ea typeface="Times New Roman"/>
                <a:cs typeface="Times New Roman"/>
                <a:sym typeface="Times New Roman"/>
              </a:rPr>
            </a:br>
          </a:p>
        </p:txBody>
      </p:sp>
      <p:sp>
        <p:nvSpPr>
          <p:cNvPr id="348" name="Susitapatinimas su auditorija…"/>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endParaRPr>
              <a:latin typeface="Times New Roman"/>
              <a:ea typeface="Times New Roman"/>
              <a:cs typeface="Times New Roman"/>
              <a:sym typeface="Times New Roman"/>
            </a:endParaRPr>
          </a:p>
          <a:p>
            <a:pPr marL="0" indent="0">
              <a:spcBef>
                <a:spcPts val="800"/>
              </a:spcBef>
              <a:buFont typeface="Times New Roman"/>
              <a:buChar char="•"/>
            </a:pPr>
            <a:r>
              <a:rPr sz="3600">
                <a:latin typeface="Times New Roman"/>
                <a:ea typeface="Times New Roman"/>
                <a:cs typeface="Times New Roman"/>
                <a:sym typeface="Times New Roman"/>
              </a:rPr>
              <a:t>Susitapatinimas su auditorija </a:t>
            </a:r>
            <a:endParaRPr sz="3600">
              <a:latin typeface="Times New Roman"/>
              <a:ea typeface="Times New Roman"/>
              <a:cs typeface="Times New Roman"/>
              <a:sym typeface="Times New Roman"/>
            </a:endParaRPr>
          </a:p>
          <a:p>
            <a:pPr marL="0" indent="0">
              <a:spcBef>
                <a:spcPts val="800"/>
              </a:spcBef>
              <a:buFont typeface="Times New Roman"/>
              <a:buChar char="•"/>
            </a:pPr>
            <a:r>
              <a:rPr sz="3600">
                <a:latin typeface="Times New Roman"/>
                <a:ea typeface="Times New Roman"/>
                <a:cs typeface="Times New Roman"/>
                <a:sym typeface="Times New Roman"/>
              </a:rPr>
              <a:t>Sąsaja su kalbos situacija </a:t>
            </a:r>
            <a:endParaRPr sz="3600">
              <a:latin typeface="Times New Roman"/>
              <a:ea typeface="Times New Roman"/>
              <a:cs typeface="Times New Roman"/>
              <a:sym typeface="Times New Roman"/>
            </a:endParaRPr>
          </a:p>
          <a:p>
            <a:pPr marL="0" indent="0">
              <a:spcBef>
                <a:spcPts val="800"/>
              </a:spcBef>
              <a:buFont typeface="Times New Roman"/>
              <a:buChar char="•"/>
            </a:pPr>
            <a:r>
              <a:rPr sz="3600">
                <a:latin typeface="Times New Roman"/>
                <a:ea typeface="Times New Roman"/>
                <a:cs typeface="Times New Roman"/>
                <a:sym typeface="Times New Roman"/>
              </a:rPr>
              <a:t>Tikslo išdėstymas </a:t>
            </a:r>
            <a:endParaRPr sz="3600">
              <a:latin typeface="Times New Roman"/>
              <a:ea typeface="Times New Roman"/>
              <a:cs typeface="Times New Roman"/>
              <a:sym typeface="Times New Roman"/>
            </a:endParaRPr>
          </a:p>
          <a:p>
            <a:pPr marL="0" indent="0">
              <a:spcBef>
                <a:spcPts val="800"/>
              </a:spcBef>
              <a:buFont typeface="Times New Roman"/>
              <a:buChar char="•"/>
            </a:pPr>
            <a:r>
              <a:rPr sz="3600">
                <a:latin typeface="Times New Roman"/>
                <a:ea typeface="Times New Roman"/>
                <a:cs typeface="Times New Roman"/>
                <a:sym typeface="Times New Roman"/>
              </a:rPr>
              <a:t>Temos svarbumo išdėstymas </a:t>
            </a:r>
          </a:p>
        </p:txBody>
      </p:sp>
      <p:sp>
        <p:nvSpPr>
          <p:cNvPr id="349"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Įžangų tipai"/>
          <p:cNvSpPr txBox="1"/>
          <p:nvPr>
            <p:ph type="title" idx="4294967295"/>
          </p:nvPr>
        </p:nvSpPr>
        <p:spPr>
          <a:xfrm>
            <a:off x="1331912" y="274637"/>
            <a:ext cx="7354888" cy="1143001"/>
          </a:xfrm>
          <a:prstGeom prst="rect">
            <a:avLst/>
          </a:prstGeom>
        </p:spPr>
        <p:txBody>
          <a:bodyPr>
            <a:normAutofit fontScale="100000" lnSpcReduction="0"/>
          </a:bodyPr>
          <a:lstStyle/>
          <a:p>
            <a:pPr/>
            <a:r>
              <a:rPr b="1">
                <a:latin typeface="Times New Roman"/>
                <a:ea typeface="Times New Roman"/>
                <a:cs typeface="Times New Roman"/>
                <a:sym typeface="Times New Roman"/>
              </a:rPr>
              <a:t>Įžangų tipai</a:t>
            </a:r>
            <a:r>
              <a:rPr>
                <a:latin typeface="Times New Roman"/>
                <a:ea typeface="Times New Roman"/>
                <a:cs typeface="Times New Roman"/>
                <a:sym typeface="Times New Roman"/>
              </a:rPr>
              <a:t> </a:t>
            </a:r>
          </a:p>
        </p:txBody>
      </p:sp>
      <p:sp>
        <p:nvSpPr>
          <p:cNvPr id="352" name="Statistinių duomenų citavimas ir teiginių formulavimas…"/>
          <p:cNvSpPr txBox="1"/>
          <p:nvPr>
            <p:ph type="body" idx="4294967295"/>
          </p:nvPr>
        </p:nvSpPr>
        <p:spPr>
          <a:xfrm>
            <a:off x="457200" y="1600200"/>
            <a:ext cx="8229600" cy="4525963"/>
          </a:xfrm>
          <a:prstGeom prst="rect">
            <a:avLst/>
          </a:prstGeom>
        </p:spPr>
        <p:txBody>
          <a:bodyPr>
            <a:normAutofit fontScale="100000" lnSpcReduction="0"/>
          </a:bodyPr>
          <a:lstStyle/>
          <a:p>
            <a:pPr>
              <a:buFont typeface="Times New Roman"/>
              <a:buChar char="•"/>
            </a:pPr>
            <a:r>
              <a:rPr>
                <a:latin typeface="Times New Roman"/>
                <a:ea typeface="Times New Roman"/>
                <a:cs typeface="Times New Roman"/>
                <a:sym typeface="Times New Roman"/>
              </a:rPr>
              <a:t>Statistinių duomenų citavimas ir teiginių formulavimas </a:t>
            </a:r>
            <a:endParaRPr>
              <a:latin typeface="Times New Roman"/>
              <a:ea typeface="Times New Roman"/>
              <a:cs typeface="Times New Roman"/>
              <a:sym typeface="Times New Roman"/>
            </a:endParaRPr>
          </a:p>
          <a:p>
            <a:pPr>
              <a:buFont typeface="Times New Roman"/>
              <a:buChar char="•"/>
            </a:pPr>
            <a:r>
              <a:rPr>
                <a:latin typeface="Times New Roman"/>
                <a:ea typeface="Times New Roman"/>
                <a:cs typeface="Times New Roman"/>
                <a:sym typeface="Times New Roman"/>
              </a:rPr>
              <a:t>Istorijos pasakojimas </a:t>
            </a:r>
            <a:endParaRPr>
              <a:latin typeface="Times New Roman"/>
              <a:ea typeface="Times New Roman"/>
              <a:cs typeface="Times New Roman"/>
              <a:sym typeface="Times New Roman"/>
            </a:endParaRPr>
          </a:p>
          <a:p>
            <a:pPr>
              <a:buFont typeface="Times New Roman"/>
              <a:buChar char="•"/>
            </a:pPr>
            <a:r>
              <a:rPr>
                <a:latin typeface="Times New Roman"/>
                <a:ea typeface="Times New Roman"/>
                <a:cs typeface="Times New Roman"/>
                <a:sym typeface="Times New Roman"/>
              </a:rPr>
              <a:t>Analogija </a:t>
            </a:r>
            <a:endParaRPr>
              <a:latin typeface="Times New Roman"/>
              <a:ea typeface="Times New Roman"/>
              <a:cs typeface="Times New Roman"/>
              <a:sym typeface="Times New Roman"/>
            </a:endParaRPr>
          </a:p>
          <a:p>
            <a:pPr>
              <a:buFont typeface="Times New Roman"/>
              <a:buChar char="•"/>
            </a:pPr>
            <a:r>
              <a:rPr>
                <a:latin typeface="Times New Roman"/>
                <a:ea typeface="Times New Roman"/>
                <a:cs typeface="Times New Roman"/>
                <a:sym typeface="Times New Roman"/>
              </a:rPr>
              <a:t>Retorinis klausimas </a:t>
            </a:r>
            <a:endParaRPr>
              <a:latin typeface="Times New Roman"/>
              <a:ea typeface="Times New Roman"/>
              <a:cs typeface="Times New Roman"/>
              <a:sym typeface="Times New Roman"/>
            </a:endParaRPr>
          </a:p>
          <a:p>
            <a:pPr>
              <a:buFont typeface="Times New Roman"/>
              <a:buChar char="•"/>
            </a:pPr>
            <a:r>
              <a:rPr>
                <a:latin typeface="Times New Roman"/>
                <a:ea typeface="Times New Roman"/>
                <a:cs typeface="Times New Roman"/>
                <a:sym typeface="Times New Roman"/>
              </a:rPr>
              <a:t>Citavimas </a:t>
            </a:r>
            <a:endParaRPr>
              <a:latin typeface="Times New Roman"/>
              <a:ea typeface="Times New Roman"/>
              <a:cs typeface="Times New Roman"/>
              <a:sym typeface="Times New Roman"/>
            </a:endParaRPr>
          </a:p>
          <a:p>
            <a:pPr>
              <a:buFont typeface="Times New Roman"/>
              <a:buChar char="•"/>
            </a:pPr>
            <a:r>
              <a:rPr>
                <a:latin typeface="Times New Roman"/>
                <a:ea typeface="Times New Roman"/>
                <a:cs typeface="Times New Roman"/>
                <a:sym typeface="Times New Roman"/>
              </a:rPr>
              <a:t>Humoras </a:t>
            </a:r>
          </a:p>
        </p:txBody>
      </p:sp>
      <p:sp>
        <p:nvSpPr>
          <p:cNvPr id="353"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Įžangos funkcijos"/>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Įžangos funkcijos</a:t>
            </a:r>
          </a:p>
        </p:txBody>
      </p:sp>
      <p:sp>
        <p:nvSpPr>
          <p:cNvPr id="356" name="Pasisveikinti.…"/>
          <p:cNvSpPr txBox="1"/>
          <p:nvPr>
            <p:ph type="body" idx="4294967295"/>
          </p:nvPr>
        </p:nvSpPr>
        <p:spPr>
          <a:xfrm>
            <a:off x="457200" y="1600200"/>
            <a:ext cx="8229600" cy="4525963"/>
          </a:xfrm>
          <a:prstGeom prst="rect">
            <a:avLst/>
          </a:prstGeom>
        </p:spPr>
        <p:txBody>
          <a:bodyPr>
            <a:normAutofit fontScale="100000" lnSpcReduction="0"/>
          </a:bodyPr>
          <a:lstStyle/>
          <a:p>
            <a:pPr>
              <a:buChar char="◆"/>
            </a:pPr>
            <a:endParaRPr>
              <a:latin typeface="Times New Roman"/>
              <a:ea typeface="Times New Roman"/>
              <a:cs typeface="Times New Roman"/>
              <a:sym typeface="Times New Roman"/>
            </a:endParaRPr>
          </a:p>
          <a:p>
            <a:pPr>
              <a:buChar char="▪"/>
            </a:pPr>
            <a:r>
              <a:rPr>
                <a:latin typeface="Times New Roman"/>
                <a:ea typeface="Times New Roman"/>
                <a:cs typeface="Times New Roman"/>
                <a:sym typeface="Times New Roman"/>
              </a:rPr>
              <a:t>Pasisveikinti.</a:t>
            </a:r>
            <a:endParaRPr>
              <a:latin typeface="Times New Roman"/>
              <a:ea typeface="Times New Roman"/>
              <a:cs typeface="Times New Roman"/>
              <a:sym typeface="Times New Roman"/>
            </a:endParaRPr>
          </a:p>
          <a:p>
            <a:pPr>
              <a:buChar char="▪"/>
            </a:pPr>
            <a:r>
              <a:rPr>
                <a:latin typeface="Times New Roman"/>
                <a:ea typeface="Times New Roman"/>
                <a:cs typeface="Times New Roman"/>
                <a:sym typeface="Times New Roman"/>
              </a:rPr>
              <a:t>Sudaryti pirmąjį įspūdį apie save. </a:t>
            </a:r>
            <a:endParaRPr>
              <a:latin typeface="Times New Roman"/>
              <a:ea typeface="Times New Roman"/>
              <a:cs typeface="Times New Roman"/>
              <a:sym typeface="Times New Roman"/>
            </a:endParaRPr>
          </a:p>
          <a:p>
            <a:pPr>
              <a:buChar char="▪"/>
            </a:pPr>
            <a:r>
              <a:rPr>
                <a:latin typeface="Times New Roman"/>
                <a:ea typeface="Times New Roman"/>
                <a:cs typeface="Times New Roman"/>
                <a:sym typeface="Times New Roman"/>
              </a:rPr>
              <a:t>Pristatyti klausytojams temą, paaiškinti tikslą. </a:t>
            </a:r>
            <a:endParaRPr>
              <a:latin typeface="Times New Roman"/>
              <a:ea typeface="Times New Roman"/>
              <a:cs typeface="Times New Roman"/>
              <a:sym typeface="Times New Roman"/>
            </a:endParaRPr>
          </a:p>
          <a:p>
            <a:pPr>
              <a:buChar char="▪"/>
            </a:pPr>
            <a:r>
              <a:rPr>
                <a:latin typeface="Times New Roman"/>
                <a:ea typeface="Times New Roman"/>
                <a:cs typeface="Times New Roman"/>
                <a:sym typeface="Times New Roman"/>
              </a:rPr>
              <a:t>Patraukti ir sudominti juos, įgyti jų pasiti- kėjimą ir palankumą. </a:t>
            </a:r>
          </a:p>
        </p:txBody>
      </p:sp>
      <p:sp>
        <p:nvSpPr>
          <p:cNvPr id="357"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 name="Graikij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Graikija</a:t>
            </a:r>
          </a:p>
        </p:txBody>
      </p:sp>
      <p:sp>
        <p:nvSpPr>
          <p:cNvPr id="77" name="Gera kalba:…"/>
          <p:cNvSpPr txBox="1"/>
          <p:nvPr>
            <p:ph type="body" idx="4294967295"/>
          </p:nvPr>
        </p:nvSpPr>
        <p:spPr>
          <a:xfrm>
            <a:off x="457200" y="1600200"/>
            <a:ext cx="8229600" cy="4525963"/>
          </a:xfrm>
          <a:prstGeom prst="rect">
            <a:avLst/>
          </a:prstGeom>
        </p:spPr>
        <p:txBody>
          <a:bodyPr>
            <a:normAutofit fontScale="100000" lnSpcReduction="0"/>
          </a:bodyPr>
          <a:lstStyle/>
          <a:p>
            <a:pPr marL="0" indent="0">
              <a:lnSpc>
                <a:spcPct val="150000"/>
              </a:lnSpc>
              <a:buSzTx/>
              <a:buNone/>
            </a:pPr>
            <a:r>
              <a:rPr b="1">
                <a:latin typeface="Times New Roman"/>
                <a:ea typeface="Times New Roman"/>
                <a:cs typeface="Times New Roman"/>
                <a:sym typeface="Times New Roman"/>
              </a:rPr>
              <a:t>Gera kalba</a:t>
            </a:r>
            <a:r>
              <a:rPr>
                <a:latin typeface="Times New Roman"/>
                <a:ea typeface="Times New Roman"/>
                <a:cs typeface="Times New Roman"/>
                <a:sym typeface="Times New Roman"/>
              </a:rPr>
              <a:t>:</a:t>
            </a:r>
            <a:endParaRPr>
              <a:latin typeface="Times New Roman"/>
              <a:ea typeface="Times New Roman"/>
              <a:cs typeface="Times New Roman"/>
              <a:sym typeface="Times New Roman"/>
            </a:endParaRPr>
          </a:p>
          <a:p>
            <a:pPr marL="0" indent="0">
              <a:lnSpc>
                <a:spcPct val="150000"/>
              </a:lnSpc>
              <a:buFont typeface="Times New Roman"/>
              <a:buAutoNum type="alphaLcParenR" startAt="1"/>
            </a:pPr>
            <a:r>
              <a:rPr>
                <a:latin typeface="Times New Roman"/>
                <a:ea typeface="Times New Roman"/>
                <a:cs typeface="Times New Roman"/>
                <a:sym typeface="Times New Roman"/>
              </a:rPr>
              <a:t>pergali fizinės jėgos panaudojimą, smurtą, neteisybę ir melą;</a:t>
            </a:r>
            <a:endParaRPr>
              <a:latin typeface="Times New Roman"/>
              <a:ea typeface="Times New Roman"/>
              <a:cs typeface="Times New Roman"/>
              <a:sym typeface="Times New Roman"/>
            </a:endParaRPr>
          </a:p>
          <a:p>
            <a:pPr marL="0" indent="0">
              <a:lnSpc>
                <a:spcPct val="150000"/>
              </a:lnSpc>
              <a:buFont typeface="Times New Roman"/>
              <a:buAutoNum type="alphaLcParenR" startAt="1"/>
            </a:pPr>
            <a:r>
              <a:rPr>
                <a:latin typeface="Times New Roman"/>
                <a:ea typeface="Times New Roman"/>
                <a:cs typeface="Times New Roman"/>
                <a:sym typeface="Times New Roman"/>
              </a:rPr>
              <a:t>nesantaiką pakeičia į santaiką;</a:t>
            </a:r>
          </a:p>
        </p:txBody>
      </p:sp>
      <p:sp>
        <p:nvSpPr>
          <p:cNvPr id="78"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Įžangos"/>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Įžangos</a:t>
            </a:r>
          </a:p>
        </p:txBody>
      </p:sp>
      <p:sp>
        <p:nvSpPr>
          <p:cNvPr id="360" name="Įprastoji…"/>
          <p:cNvSpPr txBox="1"/>
          <p:nvPr>
            <p:ph type="body" idx="4294967295"/>
          </p:nvPr>
        </p:nvSpPr>
        <p:spPr>
          <a:xfrm>
            <a:off x="457200" y="1600200"/>
            <a:ext cx="8229600" cy="4525963"/>
          </a:xfrm>
          <a:prstGeom prst="rect">
            <a:avLst/>
          </a:prstGeom>
        </p:spPr>
        <p:txBody>
          <a:bodyPr>
            <a:normAutofit fontScale="100000" lnSpcReduction="0"/>
          </a:bodyPr>
          <a:lstStyle/>
          <a:p>
            <a:pPr marL="0" indent="0">
              <a:spcBef>
                <a:spcPts val="800"/>
              </a:spcBef>
              <a:buSzTx/>
              <a:buNone/>
            </a:pPr>
            <a:r>
              <a:rPr b="1" sz="3600">
                <a:latin typeface="Times New Roman"/>
                <a:ea typeface="Times New Roman"/>
                <a:cs typeface="Times New Roman"/>
                <a:sym typeface="Times New Roman"/>
              </a:rPr>
              <a:t>Įprastoji</a:t>
            </a:r>
            <a:endParaRPr b="1" sz="3600">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Tikslas – informuoti, pranešti, nuomonė</a:t>
            </a:r>
            <a:endParaRPr>
              <a:latin typeface="Times New Roman"/>
              <a:ea typeface="Times New Roman"/>
              <a:cs typeface="Times New Roman"/>
              <a:sym typeface="Times New Roman"/>
            </a:endParaRPr>
          </a:p>
          <a:p>
            <a:pPr marL="0" indent="0">
              <a:spcBef>
                <a:spcPts val="800"/>
              </a:spcBef>
              <a:buSzTx/>
              <a:buNone/>
            </a:pPr>
            <a:r>
              <a:rPr b="1" sz="3600">
                <a:latin typeface="Times New Roman"/>
                <a:ea typeface="Times New Roman"/>
                <a:cs typeface="Times New Roman"/>
                <a:sym typeface="Times New Roman"/>
              </a:rPr>
              <a:t>Patraukiančioji</a:t>
            </a:r>
            <a:r>
              <a:rPr sz="3600">
                <a:latin typeface="Times New Roman"/>
                <a:ea typeface="Times New Roman"/>
                <a:cs typeface="Times New Roman"/>
                <a:sym typeface="Times New Roman"/>
              </a:rPr>
              <a:t> </a:t>
            </a:r>
            <a:endParaRPr sz="3600">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Autoironija, humoras, nuoširdumas, atvirumas, įsimenanti analogija </a:t>
            </a:r>
            <a:endParaRPr sz="3600">
              <a:latin typeface="Times New Roman"/>
              <a:ea typeface="Times New Roman"/>
              <a:cs typeface="Times New Roman"/>
              <a:sym typeface="Times New Roman"/>
            </a:endParaRPr>
          </a:p>
          <a:p>
            <a:pPr marL="0" indent="0">
              <a:spcBef>
                <a:spcPts val="800"/>
              </a:spcBef>
              <a:buSzTx/>
              <a:buNone/>
            </a:pPr>
            <a:r>
              <a:rPr b="1" sz="3600">
                <a:latin typeface="Times New Roman"/>
                <a:ea typeface="Times New Roman"/>
                <a:cs typeface="Times New Roman"/>
                <a:sym typeface="Times New Roman"/>
              </a:rPr>
              <a:t>Iškilmingoji </a:t>
            </a:r>
            <a:endParaRPr sz="3600">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Tikslas – paveikti emociškai</a:t>
            </a:r>
          </a:p>
        </p:txBody>
      </p:sp>
      <p:sp>
        <p:nvSpPr>
          <p:cNvPr id="361"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Pabaigos tipai"/>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Pabaigos tipai</a:t>
            </a:r>
          </a:p>
        </p:txBody>
      </p:sp>
      <p:sp>
        <p:nvSpPr>
          <p:cNvPr id="364" name="Apibendrinimas…"/>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p>
          <a:p>
            <a:pPr marL="0" indent="0">
              <a:buFont typeface="Times New Roman"/>
              <a:buChar char="•"/>
            </a:pPr>
            <a:r>
              <a:rPr>
                <a:latin typeface="Times New Roman"/>
                <a:ea typeface="Times New Roman"/>
                <a:cs typeface="Times New Roman"/>
                <a:sym typeface="Times New Roman"/>
              </a:rPr>
              <a:t>Apibendrinimas </a:t>
            </a:r>
            <a:endParaRPr>
              <a:latin typeface="Times New Roman"/>
              <a:ea typeface="Times New Roman"/>
              <a:cs typeface="Times New Roman"/>
              <a:sym typeface="Times New Roman"/>
            </a:endParaRPr>
          </a:p>
          <a:p>
            <a:pPr marL="0" indent="0">
              <a:buFont typeface="Times New Roman"/>
              <a:buChar char="•"/>
            </a:pPr>
            <a:r>
              <a:rPr>
                <a:latin typeface="Times New Roman"/>
                <a:ea typeface="Times New Roman"/>
                <a:cs typeface="Times New Roman"/>
                <a:sym typeface="Times New Roman"/>
              </a:rPr>
              <a:t>Citavimas </a:t>
            </a:r>
            <a:endParaRPr>
              <a:latin typeface="Times New Roman"/>
              <a:ea typeface="Times New Roman"/>
              <a:cs typeface="Times New Roman"/>
              <a:sym typeface="Times New Roman"/>
            </a:endParaRPr>
          </a:p>
          <a:p>
            <a:pPr marL="0" indent="0">
              <a:buFont typeface="Times New Roman"/>
              <a:buChar char="•"/>
            </a:pPr>
            <a:r>
              <a:rPr>
                <a:latin typeface="Times New Roman"/>
                <a:ea typeface="Times New Roman"/>
                <a:cs typeface="Times New Roman"/>
                <a:sym typeface="Times New Roman"/>
              </a:rPr>
              <a:t>Asmeninio ryšio kūrimas </a:t>
            </a:r>
            <a:endParaRPr>
              <a:latin typeface="Times New Roman"/>
              <a:ea typeface="Times New Roman"/>
              <a:cs typeface="Times New Roman"/>
              <a:sym typeface="Times New Roman"/>
            </a:endParaRPr>
          </a:p>
          <a:p>
            <a:pPr marL="0" indent="0">
              <a:buFont typeface="Times New Roman"/>
              <a:buChar char="•"/>
            </a:pPr>
            <a:r>
              <a:rPr>
                <a:latin typeface="Times New Roman"/>
                <a:ea typeface="Times New Roman"/>
                <a:cs typeface="Times New Roman"/>
                <a:sym typeface="Times New Roman"/>
              </a:rPr>
              <a:t>Iššūkis auditorijai </a:t>
            </a:r>
            <a:endParaRPr>
              <a:latin typeface="Times New Roman"/>
              <a:ea typeface="Times New Roman"/>
              <a:cs typeface="Times New Roman"/>
              <a:sym typeface="Times New Roman"/>
            </a:endParaRPr>
          </a:p>
          <a:p>
            <a:pPr marL="0" indent="0">
              <a:buFont typeface="Times New Roman"/>
              <a:buChar char="•"/>
            </a:pPr>
            <a:r>
              <a:rPr>
                <a:latin typeface="Times New Roman"/>
                <a:ea typeface="Times New Roman"/>
                <a:cs typeface="Times New Roman"/>
                <a:sym typeface="Times New Roman"/>
              </a:rPr>
              <a:t>Utopinė vizija</a:t>
            </a:r>
          </a:p>
        </p:txBody>
      </p:sp>
      <p:sp>
        <p:nvSpPr>
          <p:cNvPr id="365"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Pabaigos funkcijos"/>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Pabaigos funkcijos</a:t>
            </a:r>
          </a:p>
        </p:txBody>
      </p:sp>
      <p:sp>
        <p:nvSpPr>
          <p:cNvPr id="368" name="Pakartoti svarbiausą idėją…"/>
          <p:cNvSpPr txBox="1"/>
          <p:nvPr>
            <p:ph type="body" idx="4294967295"/>
          </p:nvPr>
        </p:nvSpPr>
        <p:spPr>
          <a:xfrm>
            <a:off x="457200" y="1600200"/>
            <a:ext cx="8229600" cy="4525963"/>
          </a:xfrm>
          <a:prstGeom prst="rect">
            <a:avLst/>
          </a:prstGeom>
        </p:spPr>
        <p:txBody>
          <a:bodyPr>
            <a:normAutofit fontScale="100000" lnSpcReduction="0"/>
          </a:bodyPr>
          <a:lstStyle/>
          <a:p>
            <a:pPr>
              <a:buFont typeface="Times New Roman"/>
              <a:buChar char="•"/>
            </a:pPr>
            <a:endParaRPr>
              <a:latin typeface="Times New Roman"/>
              <a:ea typeface="Times New Roman"/>
              <a:cs typeface="Times New Roman"/>
              <a:sym typeface="Times New Roman"/>
            </a:endParaRPr>
          </a:p>
          <a:p>
            <a:pPr>
              <a:buFont typeface="Times New Roman"/>
              <a:buChar char="•"/>
            </a:pPr>
            <a:r>
              <a:rPr>
                <a:latin typeface="Times New Roman"/>
                <a:ea typeface="Times New Roman"/>
                <a:cs typeface="Times New Roman"/>
                <a:sym typeface="Times New Roman"/>
              </a:rPr>
              <a:t>Pakartoti svarbiausą idėją </a:t>
            </a:r>
            <a:endParaRPr>
              <a:latin typeface="Times New Roman"/>
              <a:ea typeface="Times New Roman"/>
              <a:cs typeface="Times New Roman"/>
              <a:sym typeface="Times New Roman"/>
            </a:endParaRPr>
          </a:p>
          <a:p>
            <a:pPr>
              <a:buFont typeface="Times New Roman"/>
              <a:buChar char="•"/>
            </a:pPr>
            <a:r>
              <a:rPr>
                <a:latin typeface="Times New Roman"/>
                <a:ea typeface="Times New Roman"/>
                <a:cs typeface="Times New Roman"/>
                <a:sym typeface="Times New Roman"/>
              </a:rPr>
              <a:t>Apibendrinti pagrindines mintis, argumentus</a:t>
            </a:r>
            <a:endParaRPr>
              <a:latin typeface="Times New Roman"/>
              <a:ea typeface="Times New Roman"/>
              <a:cs typeface="Times New Roman"/>
              <a:sym typeface="Times New Roman"/>
            </a:endParaRPr>
          </a:p>
          <a:p>
            <a:pPr>
              <a:buFont typeface="Times New Roman"/>
              <a:buChar char="•"/>
            </a:pPr>
            <a:r>
              <a:rPr>
                <a:latin typeface="Times New Roman"/>
                <a:ea typeface="Times New Roman"/>
                <a:cs typeface="Times New Roman"/>
                <a:sym typeface="Times New Roman"/>
              </a:rPr>
              <a:t>Sustiprinti klausytojų jausmus </a:t>
            </a:r>
            <a:endParaRPr>
              <a:latin typeface="Times New Roman"/>
              <a:ea typeface="Times New Roman"/>
              <a:cs typeface="Times New Roman"/>
              <a:sym typeface="Times New Roman"/>
            </a:endParaRPr>
          </a:p>
          <a:p>
            <a:pPr>
              <a:buFont typeface="Times New Roman"/>
              <a:buChar char="•"/>
            </a:pPr>
            <a:r>
              <a:rPr>
                <a:latin typeface="Times New Roman"/>
                <a:ea typeface="Times New Roman"/>
                <a:cs typeface="Times New Roman"/>
                <a:sym typeface="Times New Roman"/>
              </a:rPr>
              <a:t>Paraginti veikti </a:t>
            </a:r>
            <a:endParaRPr>
              <a:latin typeface="Times New Roman"/>
              <a:ea typeface="Times New Roman"/>
              <a:cs typeface="Times New Roman"/>
              <a:sym typeface="Times New Roman"/>
            </a:endParaRPr>
          </a:p>
          <a:p>
            <a:pPr>
              <a:buFont typeface="Times New Roman"/>
              <a:buChar char="•"/>
            </a:pPr>
            <a:r>
              <a:rPr>
                <a:latin typeface="Times New Roman"/>
                <a:ea typeface="Times New Roman"/>
                <a:cs typeface="Times New Roman"/>
                <a:sym typeface="Times New Roman"/>
              </a:rPr>
              <a:t>Padėkoti klausytojams už dėmesį </a:t>
            </a:r>
          </a:p>
        </p:txBody>
      </p:sp>
      <p:sp>
        <p:nvSpPr>
          <p:cNvPr id="369"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Title"/>
          <p:cNvSpPr txBox="1"/>
          <p:nvPr>
            <p:ph type="title" idx="4294967295"/>
          </p:nvPr>
        </p:nvSpPr>
        <p:spPr>
          <a:xfrm>
            <a:off x="1331912" y="274637"/>
            <a:ext cx="7354888" cy="1143001"/>
          </a:xfrm>
          <a:prstGeom prst="rect">
            <a:avLst/>
          </a:prstGeom>
        </p:spPr>
        <p:txBody>
          <a:bodyPr>
            <a:normAutofit fontScale="100000" lnSpcReduction="0"/>
          </a:bodyPr>
          <a:lstStyle/>
          <a:p>
            <a:pPr/>
          </a:p>
        </p:txBody>
      </p:sp>
      <p:sp>
        <p:nvSpPr>
          <p:cNvPr id="372" name="Pabaiga – svarbiausias užveriamasis kalbos akcentas. Tai, kas pasakoma pabaigoje, geriausiai išlieka klausytojų atmintyje.…"/>
          <p:cNvSpPr txBox="1"/>
          <p:nvPr>
            <p:ph type="body" idx="4294967295"/>
          </p:nvPr>
        </p:nvSpPr>
        <p:spPr>
          <a:xfrm>
            <a:off x="457200" y="1600200"/>
            <a:ext cx="8229600" cy="4525963"/>
          </a:xfrm>
          <a:prstGeom prst="rect">
            <a:avLst/>
          </a:prstGeom>
        </p:spPr>
        <p:txBody>
          <a:bodyPr>
            <a:normAutofit fontScale="100000" lnSpcReduction="0"/>
          </a:bodyPr>
          <a:lstStyle/>
          <a:p>
            <a:pPr marL="0" indent="0">
              <a:lnSpc>
                <a:spcPct val="150000"/>
              </a:lnSpc>
              <a:buSzTx/>
              <a:buNone/>
            </a:pPr>
            <a:r>
              <a:rPr>
                <a:latin typeface="Times New Roman"/>
                <a:ea typeface="Times New Roman"/>
                <a:cs typeface="Times New Roman"/>
                <a:sym typeface="Times New Roman"/>
              </a:rPr>
              <a:t>Pabaiga – svarbiausias užveriamasis kalbos akcentas. Tai, kas pasakoma pabaigoje, geriausiai išlieka klausytojų atmintyje. </a:t>
            </a:r>
            <a:endParaRPr>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Ji turi būti trumpa, aiški ir įspūdinga. </a:t>
            </a:r>
          </a:p>
        </p:txBody>
      </p:sp>
      <p:sp>
        <p:nvSpPr>
          <p:cNvPr id="373"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Intertekstualumas"/>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Intertekstualumas</a:t>
            </a:r>
          </a:p>
        </p:txBody>
      </p:sp>
      <p:sp>
        <p:nvSpPr>
          <p:cNvPr id="376" name="Citata…"/>
          <p:cNvSpPr txBox="1"/>
          <p:nvPr>
            <p:ph type="body" idx="4294967295"/>
          </p:nvPr>
        </p:nvSpPr>
        <p:spPr>
          <a:xfrm>
            <a:off x="457200" y="1600200"/>
            <a:ext cx="8229600" cy="4525963"/>
          </a:xfrm>
          <a:prstGeom prst="rect">
            <a:avLst/>
          </a:prstGeom>
        </p:spPr>
        <p:txBody>
          <a:bodyPr>
            <a:normAutofit fontScale="100000" lnSpcReduction="0"/>
          </a:bodyPr>
          <a:lstStyle/>
          <a:p>
            <a:pPr>
              <a:buChar char="▪"/>
            </a:pPr>
            <a:r>
              <a:rPr>
                <a:latin typeface="Times New Roman"/>
                <a:ea typeface="Times New Roman"/>
                <a:cs typeface="Times New Roman"/>
                <a:sym typeface="Times New Roman"/>
              </a:rPr>
              <a:t>Citata </a:t>
            </a:r>
            <a:endParaRPr>
              <a:latin typeface="Times New Roman"/>
              <a:ea typeface="Times New Roman"/>
              <a:cs typeface="Times New Roman"/>
              <a:sym typeface="Times New Roman"/>
            </a:endParaRPr>
          </a:p>
          <a:p>
            <a:pPr>
              <a:buChar char="▪"/>
            </a:pPr>
            <a:r>
              <a:rPr>
                <a:latin typeface="Times New Roman"/>
                <a:ea typeface="Times New Roman"/>
                <a:cs typeface="Times New Roman"/>
                <a:sym typeface="Times New Roman"/>
              </a:rPr>
              <a:t>Tiesioginė kalba</a:t>
            </a:r>
            <a:endParaRPr>
              <a:latin typeface="Times New Roman"/>
              <a:ea typeface="Times New Roman"/>
              <a:cs typeface="Times New Roman"/>
              <a:sym typeface="Times New Roman"/>
            </a:endParaRPr>
          </a:p>
          <a:p>
            <a:pPr>
              <a:buChar char="▪"/>
            </a:pPr>
            <a:r>
              <a:rPr>
                <a:latin typeface="Times New Roman"/>
                <a:ea typeface="Times New Roman"/>
                <a:cs typeface="Times New Roman"/>
                <a:sym typeface="Times New Roman"/>
              </a:rPr>
              <a:t>Netiesioginė kalba</a:t>
            </a:r>
            <a:endParaRPr>
              <a:latin typeface="Times New Roman"/>
              <a:ea typeface="Times New Roman"/>
              <a:cs typeface="Times New Roman"/>
              <a:sym typeface="Times New Roman"/>
            </a:endParaRPr>
          </a:p>
          <a:p>
            <a:pPr>
              <a:buChar char="▪"/>
            </a:pPr>
            <a:r>
              <a:rPr>
                <a:latin typeface="Times New Roman"/>
                <a:ea typeface="Times New Roman"/>
                <a:cs typeface="Times New Roman"/>
                <a:sym typeface="Times New Roman"/>
              </a:rPr>
              <a:t>Menamoji tiesioginė kalba </a:t>
            </a:r>
            <a:endParaRPr>
              <a:latin typeface="Times New Roman"/>
              <a:ea typeface="Times New Roman"/>
              <a:cs typeface="Times New Roman"/>
              <a:sym typeface="Times New Roman"/>
            </a:endParaRPr>
          </a:p>
          <a:p>
            <a:pPr>
              <a:buChar char="▪"/>
            </a:pPr>
            <a:r>
              <a:rPr>
                <a:latin typeface="Times New Roman"/>
                <a:ea typeface="Times New Roman"/>
                <a:cs typeface="Times New Roman"/>
                <a:sym typeface="Times New Roman"/>
              </a:rPr>
              <a:t>Menamasis dialogas</a:t>
            </a:r>
            <a:endParaRPr>
              <a:latin typeface="Times New Roman"/>
              <a:ea typeface="Times New Roman"/>
              <a:cs typeface="Times New Roman"/>
              <a:sym typeface="Times New Roman"/>
            </a:endParaRPr>
          </a:p>
          <a:p>
            <a:pPr>
              <a:buChar char="▪"/>
            </a:pPr>
            <a:r>
              <a:rPr>
                <a:latin typeface="Times New Roman"/>
                <a:ea typeface="Times New Roman"/>
                <a:cs typeface="Times New Roman"/>
                <a:sym typeface="Times New Roman"/>
              </a:rPr>
              <a:t>Parafrazė</a:t>
            </a:r>
            <a:endParaRPr>
              <a:latin typeface="Times New Roman"/>
              <a:ea typeface="Times New Roman"/>
              <a:cs typeface="Times New Roman"/>
              <a:sym typeface="Times New Roman"/>
            </a:endParaRPr>
          </a:p>
          <a:p>
            <a:pPr>
              <a:buChar char="▪"/>
            </a:pPr>
            <a:r>
              <a:rPr>
                <a:latin typeface="Times New Roman"/>
                <a:ea typeface="Times New Roman"/>
                <a:cs typeface="Times New Roman"/>
                <a:sym typeface="Times New Roman"/>
              </a:rPr>
              <a:t>Frazeologijos atnaujinimas </a:t>
            </a:r>
          </a:p>
        </p:txBody>
      </p:sp>
      <p:sp>
        <p:nvSpPr>
          <p:cNvPr id="377"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Title"/>
          <p:cNvSpPr txBox="1"/>
          <p:nvPr>
            <p:ph type="title" idx="4294967295"/>
          </p:nvPr>
        </p:nvSpPr>
        <p:spPr>
          <a:xfrm>
            <a:off x="1331912" y="274637"/>
            <a:ext cx="7354888" cy="1143001"/>
          </a:xfrm>
          <a:prstGeom prst="rect">
            <a:avLst/>
          </a:prstGeom>
        </p:spPr>
        <p:txBody>
          <a:bodyPr>
            <a:normAutofit fontScale="100000" lnSpcReduction="0"/>
          </a:bodyPr>
          <a:lstStyle/>
          <a:p>
            <a:pPr/>
          </a:p>
        </p:txBody>
      </p:sp>
      <p:sp>
        <p:nvSpPr>
          <p:cNvPr id="380" name="Parodija…"/>
          <p:cNvSpPr txBox="1"/>
          <p:nvPr>
            <p:ph type="body" idx="4294967295"/>
          </p:nvPr>
        </p:nvSpPr>
        <p:spPr>
          <a:xfrm>
            <a:off x="457200" y="1600200"/>
            <a:ext cx="8229600" cy="4525963"/>
          </a:xfrm>
          <a:prstGeom prst="rect">
            <a:avLst/>
          </a:prstGeom>
        </p:spPr>
        <p:txBody>
          <a:bodyPr>
            <a:normAutofit fontScale="100000" lnSpcReduction="0"/>
          </a:bodyPr>
          <a:lstStyle/>
          <a:p>
            <a:pPr>
              <a:lnSpc>
                <a:spcPct val="150000"/>
              </a:lnSpc>
              <a:buChar char="▪"/>
            </a:pPr>
            <a:r>
              <a:rPr>
                <a:latin typeface="Times New Roman"/>
                <a:ea typeface="Times New Roman"/>
                <a:cs typeface="Times New Roman"/>
                <a:sym typeface="Times New Roman"/>
              </a:rPr>
              <a:t>Parodija</a:t>
            </a:r>
            <a:endParaRPr>
              <a:latin typeface="Times New Roman"/>
              <a:ea typeface="Times New Roman"/>
              <a:cs typeface="Times New Roman"/>
              <a:sym typeface="Times New Roman"/>
            </a:endParaRPr>
          </a:p>
          <a:p>
            <a:pPr>
              <a:lnSpc>
                <a:spcPct val="150000"/>
              </a:lnSpc>
              <a:buChar char="▪"/>
            </a:pPr>
            <a:r>
              <a:rPr>
                <a:latin typeface="Times New Roman"/>
                <a:ea typeface="Times New Roman"/>
                <a:cs typeface="Times New Roman"/>
                <a:sym typeface="Times New Roman"/>
              </a:rPr>
              <a:t>Nuoroda (paminėjimas) </a:t>
            </a:r>
            <a:endParaRPr>
              <a:latin typeface="Times New Roman"/>
              <a:ea typeface="Times New Roman"/>
              <a:cs typeface="Times New Roman"/>
              <a:sym typeface="Times New Roman"/>
            </a:endParaRPr>
          </a:p>
          <a:p>
            <a:pPr>
              <a:lnSpc>
                <a:spcPct val="150000"/>
              </a:lnSpc>
              <a:buChar char="▪"/>
            </a:pPr>
            <a:r>
              <a:rPr>
                <a:latin typeface="Times New Roman"/>
                <a:ea typeface="Times New Roman"/>
                <a:cs typeface="Times New Roman"/>
                <a:sym typeface="Times New Roman"/>
              </a:rPr>
              <a:t>Aliuzija į žinomą tekstą </a:t>
            </a:r>
            <a:endParaRPr>
              <a:latin typeface="Times New Roman"/>
              <a:ea typeface="Times New Roman"/>
              <a:cs typeface="Times New Roman"/>
              <a:sym typeface="Times New Roman"/>
            </a:endParaRPr>
          </a:p>
          <a:p>
            <a:pPr>
              <a:lnSpc>
                <a:spcPct val="150000"/>
              </a:lnSpc>
              <a:buChar char="▪"/>
            </a:pPr>
            <a:r>
              <a:rPr>
                <a:latin typeface="Times New Roman"/>
                <a:ea typeface="Times New Roman"/>
                <a:cs typeface="Times New Roman"/>
                <a:sym typeface="Times New Roman"/>
              </a:rPr>
              <a:t>Referencija </a:t>
            </a:r>
          </a:p>
        </p:txBody>
      </p:sp>
      <p:sp>
        <p:nvSpPr>
          <p:cNvPr id="381"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Oratorius"/>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Oratorius</a:t>
            </a:r>
          </a:p>
        </p:txBody>
      </p:sp>
      <p:sp>
        <p:nvSpPr>
          <p:cNvPr id="384" name="filosofas…"/>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endParaRPr>
              <a:latin typeface="Times New Roman"/>
              <a:ea typeface="Times New Roman"/>
              <a:cs typeface="Times New Roman"/>
              <a:sym typeface="Times New Roman"/>
            </a:endParaRPr>
          </a:p>
          <a:p>
            <a:pPr marL="0" indent="0">
              <a:buChar char="▪"/>
            </a:pPr>
            <a:r>
              <a:rPr>
                <a:latin typeface="Times New Roman"/>
                <a:ea typeface="Times New Roman"/>
                <a:cs typeface="Times New Roman"/>
                <a:sym typeface="Times New Roman"/>
              </a:rPr>
              <a:t>filosofas </a:t>
            </a:r>
            <a:endParaRPr>
              <a:latin typeface="Times New Roman"/>
              <a:ea typeface="Times New Roman"/>
              <a:cs typeface="Times New Roman"/>
              <a:sym typeface="Times New Roman"/>
            </a:endParaRPr>
          </a:p>
          <a:p>
            <a:pPr marL="0" indent="0">
              <a:buChar char="▪"/>
            </a:pPr>
            <a:r>
              <a:rPr>
                <a:latin typeface="Times New Roman"/>
                <a:ea typeface="Times New Roman"/>
                <a:cs typeface="Times New Roman"/>
                <a:sym typeface="Times New Roman"/>
              </a:rPr>
              <a:t>rašytojas </a:t>
            </a:r>
            <a:endParaRPr>
              <a:latin typeface="Times New Roman"/>
              <a:ea typeface="Times New Roman"/>
              <a:cs typeface="Times New Roman"/>
              <a:sym typeface="Times New Roman"/>
            </a:endParaRPr>
          </a:p>
          <a:p>
            <a:pPr marL="0" indent="0">
              <a:buChar char="▪"/>
            </a:pPr>
            <a:r>
              <a:rPr>
                <a:latin typeface="Times New Roman"/>
                <a:ea typeface="Times New Roman"/>
                <a:cs typeface="Times New Roman"/>
                <a:sym typeface="Times New Roman"/>
              </a:rPr>
              <a:t>politikas </a:t>
            </a:r>
            <a:endParaRPr>
              <a:latin typeface="Times New Roman"/>
              <a:ea typeface="Times New Roman"/>
              <a:cs typeface="Times New Roman"/>
              <a:sym typeface="Times New Roman"/>
            </a:endParaRPr>
          </a:p>
          <a:p>
            <a:pPr marL="0" indent="0">
              <a:buChar char="▪"/>
            </a:pPr>
            <a:r>
              <a:rPr>
                <a:latin typeface="Times New Roman"/>
                <a:ea typeface="Times New Roman"/>
                <a:cs typeface="Times New Roman"/>
                <a:sym typeface="Times New Roman"/>
              </a:rPr>
              <a:t>aktorius </a:t>
            </a:r>
            <a:endParaRPr>
              <a:latin typeface="Times New Roman"/>
              <a:ea typeface="Times New Roman"/>
              <a:cs typeface="Times New Roman"/>
              <a:sym typeface="Times New Roman"/>
            </a:endParaRPr>
          </a:p>
          <a:p>
            <a:pPr marL="0" indent="0">
              <a:buChar char="▪"/>
            </a:pPr>
            <a:r>
              <a:rPr>
                <a:latin typeface="Times New Roman"/>
                <a:ea typeface="Times New Roman"/>
                <a:cs typeface="Times New Roman"/>
                <a:sym typeface="Times New Roman"/>
              </a:rPr>
              <a:t>pedagogas </a:t>
            </a:r>
            <a:endParaRPr>
              <a:latin typeface="Times New Roman"/>
              <a:ea typeface="Times New Roman"/>
              <a:cs typeface="Times New Roman"/>
              <a:sym typeface="Times New Roman"/>
            </a:endParaRPr>
          </a:p>
          <a:p>
            <a:pPr marL="0" indent="0">
              <a:buChar char="▪"/>
            </a:pPr>
            <a:r>
              <a:rPr>
                <a:latin typeface="Times New Roman"/>
                <a:ea typeface="Times New Roman"/>
                <a:cs typeface="Times New Roman"/>
                <a:sym typeface="Times New Roman"/>
              </a:rPr>
              <a:t>diktatorius</a:t>
            </a:r>
          </a:p>
        </p:txBody>
      </p:sp>
      <p:sp>
        <p:nvSpPr>
          <p:cNvPr id="385"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Title"/>
          <p:cNvSpPr txBox="1"/>
          <p:nvPr>
            <p:ph type="title" idx="4294967295"/>
          </p:nvPr>
        </p:nvSpPr>
        <p:spPr>
          <a:xfrm>
            <a:off x="1331912" y="274637"/>
            <a:ext cx="7354888" cy="1143001"/>
          </a:xfrm>
          <a:prstGeom prst="rect">
            <a:avLst/>
          </a:prstGeom>
        </p:spPr>
        <p:txBody>
          <a:bodyPr>
            <a:normAutofit fontScale="100000" lnSpcReduction="0"/>
          </a:bodyPr>
          <a:lstStyle/>
          <a:p>
            <a:pPr defTabSz="758951">
              <a:defRPr sz="3652"/>
            </a:pPr>
          </a:p>
        </p:txBody>
      </p:sp>
      <p:sp>
        <p:nvSpPr>
          <p:cNvPr id="388" name="Balsas (tonas, tembras, melodika, ritmas, gramatiniai ir loginiai akcentai)…"/>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r>
              <a:rPr b="1">
                <a:latin typeface="Times New Roman"/>
                <a:ea typeface="Times New Roman"/>
                <a:cs typeface="Times New Roman"/>
                <a:sym typeface="Times New Roman"/>
              </a:rPr>
              <a:t>Balsas</a:t>
            </a:r>
            <a:r>
              <a:rPr>
                <a:latin typeface="Times New Roman"/>
                <a:ea typeface="Times New Roman"/>
                <a:cs typeface="Times New Roman"/>
                <a:sym typeface="Times New Roman"/>
              </a:rPr>
              <a:t> (tonas, tembras, melodika, ritmas, gramatiniai ir loginiai akcentai) </a:t>
            </a:r>
            <a:endParaRPr>
              <a:latin typeface="Times New Roman"/>
              <a:ea typeface="Times New Roman"/>
              <a:cs typeface="Times New Roman"/>
              <a:sym typeface="Times New Roman"/>
            </a:endParaRPr>
          </a:p>
          <a:p>
            <a:pPr marL="0" indent="0">
              <a:buSzTx/>
              <a:buNone/>
            </a:pPr>
            <a:r>
              <a:rPr b="1">
                <a:latin typeface="Times New Roman"/>
                <a:ea typeface="Times New Roman"/>
                <a:cs typeface="Times New Roman"/>
                <a:sym typeface="Times New Roman"/>
              </a:rPr>
              <a:t>Intonacija</a:t>
            </a:r>
            <a:r>
              <a:rPr>
                <a:latin typeface="Times New Roman"/>
                <a:ea typeface="Times New Roman"/>
                <a:cs typeface="Times New Roman"/>
                <a:sym typeface="Times New Roman"/>
              </a:rPr>
              <a:t> (gramatinė, loginė, diferencinė, ekspresinė) </a:t>
            </a:r>
            <a:endParaRPr>
              <a:latin typeface="Times New Roman"/>
              <a:ea typeface="Times New Roman"/>
              <a:cs typeface="Times New Roman"/>
              <a:sym typeface="Times New Roman"/>
            </a:endParaRPr>
          </a:p>
          <a:p>
            <a:pPr marL="0" indent="0">
              <a:buSzTx/>
              <a:buNone/>
            </a:pPr>
            <a:r>
              <a:rPr b="1">
                <a:latin typeface="Times New Roman"/>
                <a:ea typeface="Times New Roman"/>
                <a:cs typeface="Times New Roman"/>
                <a:sym typeface="Times New Roman"/>
              </a:rPr>
              <a:t>Pauzės</a:t>
            </a:r>
            <a:r>
              <a:rPr>
                <a:latin typeface="Times New Roman"/>
                <a:ea typeface="Times New Roman"/>
                <a:cs typeface="Times New Roman"/>
                <a:sym typeface="Times New Roman"/>
              </a:rPr>
              <a:t> (fiziologinė, gramatinė, loginė, psichologinė) </a:t>
            </a:r>
          </a:p>
        </p:txBody>
      </p:sp>
      <p:sp>
        <p:nvSpPr>
          <p:cNvPr id="389"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Raiškumas…"/>
          <p:cNvSpPr txBox="1"/>
          <p:nvPr/>
        </p:nvSpPr>
        <p:spPr>
          <a:xfrm>
            <a:off x="1224132" y="2731261"/>
            <a:ext cx="5162857" cy="13954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lnSpc>
                <a:spcPct val="150000"/>
              </a:lnSpc>
              <a:spcBef>
                <a:spcPts val="700"/>
              </a:spcBef>
              <a:defRPr sz="3200">
                <a:latin typeface="Times"/>
                <a:ea typeface="Times"/>
                <a:cs typeface="Times"/>
                <a:sym typeface="Times"/>
              </a:defRPr>
            </a:pPr>
            <a:r>
              <a:t>Raiškumas</a:t>
            </a:r>
          </a:p>
          <a:p>
            <a:pPr algn="just">
              <a:lnSpc>
                <a:spcPct val="150000"/>
              </a:lnSpc>
              <a:spcBef>
                <a:spcPts val="700"/>
              </a:spcBef>
              <a:defRPr sz="3200">
                <a:latin typeface="Times"/>
                <a:ea typeface="Times"/>
                <a:cs typeface="Times"/>
                <a:sym typeface="Times"/>
              </a:defRPr>
            </a:pPr>
            <a:r>
              <a:t>Argumentų stiprumas</a:t>
            </a:r>
          </a:p>
        </p:txBody>
      </p:sp>
      <p:sp>
        <p:nvSpPr>
          <p:cNvPr id="392" name="Intonacija"/>
          <p:cNvSpPr txBox="1"/>
          <p:nvPr/>
        </p:nvSpPr>
        <p:spPr>
          <a:xfrm>
            <a:off x="3628052" y="765445"/>
            <a:ext cx="1887896" cy="574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spcBef>
                <a:spcPts val="700"/>
              </a:spcBef>
              <a:defRPr b="1" sz="3200">
                <a:latin typeface="Times"/>
                <a:ea typeface="Times"/>
                <a:cs typeface="Times"/>
                <a:sym typeface="Times"/>
              </a:defRPr>
            </a:lvl1pPr>
          </a:lstStyle>
          <a:p>
            <a:pPr/>
            <a:r>
              <a:t>Intonacija</a:t>
            </a:r>
          </a:p>
        </p:txBody>
      </p:sp>
      <p:sp>
        <p:nvSpPr>
          <p:cNvPr id="393" name="VU, Filologijos fakultetas"/>
          <p:cNvSpPr txBox="1"/>
          <p:nvPr/>
        </p:nvSpPr>
        <p:spPr>
          <a:xfrm>
            <a:off x="6656371" y="6014694"/>
            <a:ext cx="1670743"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Gramatinė intonacija:…"/>
          <p:cNvSpPr txBox="1"/>
          <p:nvPr/>
        </p:nvSpPr>
        <p:spPr>
          <a:xfrm>
            <a:off x="656483" y="1340357"/>
            <a:ext cx="8105224" cy="41772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700"/>
              </a:spcBef>
              <a:defRPr sz="3600">
                <a:latin typeface="Times"/>
                <a:ea typeface="Times"/>
                <a:cs typeface="Times"/>
                <a:sym typeface="Times"/>
              </a:defRPr>
            </a:pPr>
            <a:r>
              <a:t>Gramatinė intonacija:</a:t>
            </a:r>
          </a:p>
          <a:p>
            <a:pPr algn="just">
              <a:spcBef>
                <a:spcPts val="700"/>
              </a:spcBef>
              <a:defRPr sz="3600">
                <a:latin typeface="Times"/>
                <a:ea typeface="Times"/>
                <a:cs typeface="Times"/>
                <a:sym typeface="Times"/>
              </a:defRPr>
            </a:pPr>
            <a:r>
              <a:t>Pradžia ⟾ Pabaiga ⟽</a:t>
            </a:r>
          </a:p>
          <a:p>
            <a:pPr algn="just">
              <a:spcBef>
                <a:spcPts val="700"/>
              </a:spcBef>
              <a:defRPr sz="3600">
                <a:latin typeface="Times"/>
                <a:ea typeface="Times"/>
                <a:cs typeface="Times"/>
                <a:sym typeface="Times"/>
              </a:defRPr>
            </a:pPr>
            <a:r>
              <a:t>Kilimas ⤻ Kritimas ⤼</a:t>
            </a:r>
          </a:p>
          <a:p>
            <a:pPr algn="just">
              <a:spcBef>
                <a:spcPts val="700"/>
              </a:spcBef>
              <a:defRPr sz="3600">
                <a:latin typeface="Times"/>
                <a:ea typeface="Times"/>
                <a:cs typeface="Times"/>
                <a:sym typeface="Times"/>
              </a:defRPr>
            </a:pPr>
            <a:r>
              <a:t>Prezidentas išvyko į Japoniją, ⤼ grįždamas aplankys Korėjoje studijuojančią dukrą.</a:t>
            </a:r>
          </a:p>
        </p:txBody>
      </p:sp>
      <p:sp>
        <p:nvSpPr>
          <p:cNvPr id="396" name="VU, Filologijos fakultetas"/>
          <p:cNvSpPr txBox="1"/>
          <p:nvPr/>
        </p:nvSpPr>
        <p:spPr>
          <a:xfrm>
            <a:off x="6741247" y="6099571"/>
            <a:ext cx="1670743"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 name="Graikij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Graikija</a:t>
            </a:r>
          </a:p>
        </p:txBody>
      </p:sp>
      <p:sp>
        <p:nvSpPr>
          <p:cNvPr id="81" name="c) veikia protą, valią ir jausmus;…"/>
          <p:cNvSpPr txBox="1"/>
          <p:nvPr>
            <p:ph type="body" idx="4294967295"/>
          </p:nvPr>
        </p:nvSpPr>
        <p:spPr>
          <a:xfrm>
            <a:off x="457200" y="1600200"/>
            <a:ext cx="8229600" cy="4525963"/>
          </a:xfrm>
          <a:prstGeom prst="rect">
            <a:avLst/>
          </a:prstGeom>
        </p:spPr>
        <p:txBody>
          <a:bodyPr>
            <a:normAutofit fontScale="100000" lnSpcReduction="0"/>
          </a:bodyPr>
          <a:lstStyle/>
          <a:p>
            <a:pPr marL="0" indent="0">
              <a:lnSpc>
                <a:spcPct val="150000"/>
              </a:lnSpc>
              <a:buSzTx/>
              <a:buNone/>
            </a:pPr>
            <a:r>
              <a:rPr>
                <a:latin typeface="Times New Roman"/>
                <a:ea typeface="Times New Roman"/>
                <a:cs typeface="Times New Roman"/>
                <a:sym typeface="Times New Roman"/>
              </a:rPr>
              <a:t>c) veikia protą, valią ir jausmus; </a:t>
            </a:r>
            <a:endParaRPr>
              <a:latin typeface="Times New Roman"/>
              <a:ea typeface="Times New Roman"/>
              <a:cs typeface="Times New Roman"/>
              <a:sym typeface="Times New Roman"/>
            </a:endParaRPr>
          </a:p>
          <a:p>
            <a:pPr marL="0" indent="0">
              <a:lnSpc>
                <a:spcPct val="150000"/>
              </a:lnSpc>
              <a:buSzTx/>
              <a:buNone/>
            </a:pPr>
            <a:r>
              <a:rPr>
                <a:latin typeface="Times New Roman"/>
                <a:ea typeface="Times New Roman"/>
                <a:cs typeface="Times New Roman"/>
                <a:sym typeface="Times New Roman"/>
              </a:rPr>
              <a:t>d) susilaukia klausytojų palankumo ir pritarimo, teikia jiems pasigėrėjimą.</a:t>
            </a:r>
          </a:p>
        </p:txBody>
      </p:sp>
      <p:sp>
        <p:nvSpPr>
          <p:cNvPr id="82"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Loginė intonacija:…"/>
          <p:cNvSpPr txBox="1"/>
          <p:nvPr/>
        </p:nvSpPr>
        <p:spPr>
          <a:xfrm>
            <a:off x="1428023" y="1401572"/>
            <a:ext cx="6287954" cy="40548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700"/>
              </a:spcBef>
              <a:defRPr sz="3200">
                <a:latin typeface="Times"/>
                <a:ea typeface="Times"/>
                <a:cs typeface="Times"/>
                <a:sym typeface="Times"/>
              </a:defRPr>
            </a:pPr>
            <a:r>
              <a:t>Loginė intonacija:</a:t>
            </a:r>
          </a:p>
          <a:p>
            <a:pPr algn="just">
              <a:spcBef>
                <a:spcPts val="700"/>
              </a:spcBef>
              <a:defRPr sz="3200">
                <a:latin typeface="Times"/>
                <a:ea typeface="Times"/>
                <a:cs typeface="Times"/>
                <a:sym typeface="Times"/>
              </a:defRPr>
            </a:pPr>
          </a:p>
          <a:p>
            <a:pPr algn="just">
              <a:spcBef>
                <a:spcPts val="700"/>
              </a:spcBef>
              <a:defRPr sz="3200">
                <a:latin typeface="Times"/>
                <a:ea typeface="Times"/>
                <a:cs typeface="Times"/>
                <a:sym typeface="Times"/>
              </a:defRPr>
            </a:pPr>
            <a:r>
              <a:rPr u="sng"/>
              <a:t>Šiandien</a:t>
            </a:r>
            <a:r>
              <a:t> numatomas lietus.</a:t>
            </a:r>
          </a:p>
          <a:p>
            <a:pPr algn="just">
              <a:spcBef>
                <a:spcPts val="700"/>
              </a:spcBef>
              <a:defRPr sz="3200">
                <a:latin typeface="Times"/>
                <a:ea typeface="Times"/>
                <a:cs typeface="Times"/>
                <a:sym typeface="Times"/>
              </a:defRPr>
            </a:pPr>
            <a:r>
              <a:t>Šiandien </a:t>
            </a:r>
            <a:r>
              <a:rPr u="sng"/>
              <a:t>numatomas</a:t>
            </a:r>
            <a:r>
              <a:t> lietus.</a:t>
            </a:r>
          </a:p>
          <a:p>
            <a:pPr algn="just">
              <a:spcBef>
                <a:spcPts val="700"/>
              </a:spcBef>
              <a:defRPr sz="3200">
                <a:latin typeface="Times"/>
                <a:ea typeface="Times"/>
                <a:cs typeface="Times"/>
                <a:sym typeface="Times"/>
              </a:defRPr>
            </a:pPr>
            <a:r>
              <a:t>Šiandien numatomas </a:t>
            </a:r>
            <a:r>
              <a:rPr u="sng"/>
              <a:t>lietus</a:t>
            </a:r>
            <a:r>
              <a:t>.</a:t>
            </a:r>
          </a:p>
          <a:p>
            <a:pPr algn="just">
              <a:spcBef>
                <a:spcPts val="700"/>
              </a:spcBef>
              <a:defRPr sz="3200">
                <a:latin typeface="Times"/>
                <a:ea typeface="Times"/>
                <a:cs typeface="Times"/>
                <a:sym typeface="Times"/>
              </a:defRPr>
            </a:pPr>
          </a:p>
          <a:p>
            <a:pPr algn="just">
              <a:spcBef>
                <a:spcPts val="700"/>
              </a:spcBef>
              <a:defRPr sz="3200">
                <a:latin typeface="Times"/>
                <a:ea typeface="Times"/>
                <a:cs typeface="Times"/>
                <a:sym typeface="Times"/>
              </a:defRPr>
            </a:pPr>
            <a:r>
              <a:t>Čia mano vieta.</a:t>
            </a:r>
          </a:p>
        </p:txBody>
      </p:sp>
      <p:sp>
        <p:nvSpPr>
          <p:cNvPr id="399" name="VU, Filologijos fakultetas"/>
          <p:cNvSpPr txBox="1"/>
          <p:nvPr/>
        </p:nvSpPr>
        <p:spPr>
          <a:xfrm>
            <a:off x="7004050" y="6345397"/>
            <a:ext cx="1670743"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Diferencinė intonacija:…"/>
          <p:cNvSpPr txBox="1"/>
          <p:nvPr/>
        </p:nvSpPr>
        <p:spPr>
          <a:xfrm>
            <a:off x="416576" y="1727961"/>
            <a:ext cx="8310848" cy="419582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lnSpc>
                <a:spcPct val="150000"/>
              </a:lnSpc>
              <a:spcBef>
                <a:spcPts val="700"/>
              </a:spcBef>
              <a:defRPr sz="3200">
                <a:latin typeface="Times"/>
                <a:ea typeface="Times"/>
                <a:cs typeface="Times"/>
                <a:sym typeface="Times"/>
              </a:defRPr>
            </a:pPr>
            <a:r>
              <a:t>Diferencinė intonacija:</a:t>
            </a:r>
          </a:p>
          <a:p>
            <a:pPr algn="just">
              <a:lnSpc>
                <a:spcPct val="150000"/>
              </a:lnSpc>
              <a:spcBef>
                <a:spcPts val="700"/>
              </a:spcBef>
              <a:defRPr sz="3200">
                <a:latin typeface="Times"/>
                <a:ea typeface="Times"/>
                <a:cs typeface="Times"/>
                <a:sym typeface="Times"/>
              </a:defRPr>
            </a:pPr>
            <a:r>
              <a:t>teigimas ⟺ neigimas, konstatavimas ⟺ klausimas, liepimas ⟺ prašymas, prašymas ⟺ skatinimas, pageidavimas ⟺ reikalavimas ir pan.</a:t>
            </a:r>
          </a:p>
        </p:txBody>
      </p:sp>
      <p:sp>
        <p:nvSpPr>
          <p:cNvPr id="402" name="VU, Filologijos fakultetas"/>
          <p:cNvSpPr txBox="1"/>
          <p:nvPr/>
        </p:nvSpPr>
        <p:spPr>
          <a:xfrm>
            <a:off x="7131678" y="6243637"/>
            <a:ext cx="1670743"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Ekspresinė intonacija:…"/>
          <p:cNvSpPr txBox="1"/>
          <p:nvPr/>
        </p:nvSpPr>
        <p:spPr>
          <a:xfrm>
            <a:off x="697197" y="1499107"/>
            <a:ext cx="7749606" cy="38597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700"/>
              </a:spcBef>
              <a:defRPr sz="3200">
                <a:latin typeface="Times"/>
                <a:ea typeface="Times"/>
                <a:cs typeface="Times"/>
                <a:sym typeface="Times"/>
              </a:defRPr>
            </a:pPr>
            <a:r>
              <a:t>Ekspresinė intonacija:</a:t>
            </a:r>
          </a:p>
          <a:p>
            <a:pPr algn="just">
              <a:spcBef>
                <a:spcPts val="700"/>
              </a:spcBef>
              <a:defRPr sz="3200">
                <a:latin typeface="Times"/>
                <a:ea typeface="Times"/>
                <a:cs typeface="Times"/>
                <a:sym typeface="Times"/>
              </a:defRPr>
            </a:pPr>
            <a:r>
              <a:t>tvirtinimas, džiaugsmas, įsitikinimas, viltis, apgailestavimas, atsiprašymas, pasipiktinimas, neviltis, sarkazmas ir t.t.</a:t>
            </a:r>
          </a:p>
          <a:p>
            <a:pPr algn="just">
              <a:spcBef>
                <a:spcPts val="700"/>
              </a:spcBef>
              <a:defRPr i="1" sz="3200">
                <a:latin typeface="Times"/>
                <a:ea typeface="Times"/>
                <a:cs typeface="Times"/>
                <a:sym typeface="Times"/>
              </a:defRPr>
            </a:pPr>
            <a:r>
              <a:t>Ačiū, kad atėjote/ klausėte/… Geros dienos.</a:t>
            </a:r>
          </a:p>
          <a:p>
            <a:pPr algn="just">
              <a:spcBef>
                <a:spcPts val="700"/>
              </a:spcBef>
              <a:defRPr i="1" sz="3200">
                <a:latin typeface="Times"/>
                <a:ea typeface="Times"/>
                <a:cs typeface="Times"/>
                <a:sym typeface="Times"/>
              </a:defRPr>
            </a:pPr>
          </a:p>
          <a:p>
            <a:pPr algn="just">
              <a:spcBef>
                <a:spcPts val="700"/>
              </a:spcBef>
              <a:defRPr sz="3200">
                <a:latin typeface="Times"/>
                <a:ea typeface="Times"/>
                <a:cs typeface="Times"/>
                <a:sym typeface="Times"/>
              </a:defRPr>
            </a:pPr>
            <a:r>
              <a:t>Žmogus skiria 10 000 balso atspalvių!</a:t>
            </a:r>
          </a:p>
        </p:txBody>
      </p:sp>
      <p:sp>
        <p:nvSpPr>
          <p:cNvPr id="405" name="VU, Filologijos fakultetas"/>
          <p:cNvSpPr txBox="1"/>
          <p:nvPr/>
        </p:nvSpPr>
        <p:spPr>
          <a:xfrm>
            <a:off x="7122876" y="6294471"/>
            <a:ext cx="1670743"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Tempas – derinamas prie klausytojų intelekto, profesijos, kalbėjimo situacijos, įvykio svarbumo/ netikėtumo, informacijos sudėtingumo, laidos pobūdžio.…"/>
          <p:cNvSpPr txBox="1"/>
          <p:nvPr/>
        </p:nvSpPr>
        <p:spPr>
          <a:xfrm>
            <a:off x="488787" y="1547876"/>
            <a:ext cx="8166426" cy="376224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700"/>
              </a:spcBef>
              <a:defRPr sz="3200">
                <a:latin typeface="Times"/>
                <a:ea typeface="Times"/>
                <a:cs typeface="Times"/>
                <a:sym typeface="Times"/>
              </a:defRPr>
            </a:pPr>
            <a:r>
              <a:t>Tempas – derinamas prie klausytojų intelekto, profesijos, kalbėjimo situacijos, įvykio svarbumo/ netikėtumo, informacijos sudėtingumo, laidos pobūdžio.</a:t>
            </a:r>
          </a:p>
          <a:p>
            <a:pPr algn="just">
              <a:spcBef>
                <a:spcPts val="700"/>
              </a:spcBef>
              <a:defRPr sz="3200">
                <a:latin typeface="Times"/>
                <a:ea typeface="Times"/>
                <a:cs typeface="Times"/>
                <a:sym typeface="Times"/>
              </a:defRPr>
            </a:pPr>
            <a:r>
              <a:t>Žinomi dalykai – greičiau, nežinomi – lėčiau.</a:t>
            </a:r>
          </a:p>
          <a:p>
            <a:pPr algn="just">
              <a:spcBef>
                <a:spcPts val="700"/>
              </a:spcBef>
              <a:defRPr sz="3200">
                <a:latin typeface="Times"/>
                <a:ea typeface="Times"/>
                <a:cs typeface="Times"/>
                <a:sym typeface="Times"/>
              </a:defRPr>
            </a:pPr>
          </a:p>
          <a:p>
            <a:pPr algn="just">
              <a:spcBef>
                <a:spcPts val="700"/>
              </a:spcBef>
              <a:defRPr sz="3200">
                <a:latin typeface="Times"/>
                <a:ea typeface="Times"/>
                <a:cs typeface="Times"/>
                <a:sym typeface="Times"/>
              </a:defRPr>
            </a:pPr>
            <a:r>
              <a:t>Nesureikšminti kiekvieno žodžio ar frazės!</a:t>
            </a:r>
          </a:p>
        </p:txBody>
      </p:sp>
      <p:sp>
        <p:nvSpPr>
          <p:cNvPr id="408" name="VU, Filologijos fakultetas"/>
          <p:cNvSpPr txBox="1"/>
          <p:nvPr/>
        </p:nvSpPr>
        <p:spPr>
          <a:xfrm>
            <a:off x="7037999" y="6277496"/>
            <a:ext cx="1670744"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Ritmas – tam tikras sakinių bangavimas, garsų, žodžių, frazių, posakių, sakinių išdėstymo būdas, kalbėjimo tempo, pauzių, aukšto ir žemo  tono kartojimais ir kaita.…"/>
          <p:cNvSpPr txBox="1"/>
          <p:nvPr/>
        </p:nvSpPr>
        <p:spPr>
          <a:xfrm>
            <a:off x="598363" y="1254161"/>
            <a:ext cx="7947274" cy="48249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700"/>
              </a:spcBef>
              <a:defRPr sz="3200">
                <a:latin typeface="Times"/>
                <a:ea typeface="Times"/>
                <a:cs typeface="Times"/>
                <a:sym typeface="Times"/>
              </a:defRPr>
            </a:pPr>
            <a:r>
              <a:t>Ritmas – tam tikras sakinių bangavimas, garsų, žodžių, frazių, posakių, sakinių išdėstymo būdas, kalbėjimo tempo, pauzių, aukšto ir žemo  tono kartojimais ir kaita.</a:t>
            </a:r>
          </a:p>
          <a:p>
            <a:pPr algn="just">
              <a:spcBef>
                <a:spcPts val="700"/>
              </a:spcBef>
              <a:defRPr sz="3200">
                <a:latin typeface="Times"/>
                <a:ea typeface="Times"/>
                <a:cs typeface="Times"/>
                <a:sym typeface="Times"/>
              </a:defRPr>
            </a:pPr>
            <a:r>
              <a:t>Sakytinei kalbai – trumpesni sakiniai!</a:t>
            </a:r>
          </a:p>
          <a:p>
            <a:pPr algn="just">
              <a:spcBef>
                <a:spcPts val="700"/>
              </a:spcBef>
              <a:defRPr sz="3200">
                <a:latin typeface="Times"/>
                <a:ea typeface="Times"/>
                <a:cs typeface="Times"/>
                <a:sym typeface="Times"/>
              </a:defRPr>
            </a:pPr>
            <a:r>
              <a:t>„Žmogus trumpalaikėje atmintyje išlaiko 10,5 rišlaus sakytinio teksto žodžių.“</a:t>
            </a:r>
          </a:p>
          <a:p>
            <a:pPr algn="just">
              <a:spcBef>
                <a:spcPts val="700"/>
              </a:spcBef>
              <a:defRPr sz="3200">
                <a:latin typeface="Times"/>
                <a:ea typeface="Times"/>
                <a:cs typeface="Times"/>
                <a:sym typeface="Times"/>
              </a:defRPr>
            </a:pPr>
            <a:r>
              <a:t>Kvėpavimas!</a:t>
            </a:r>
          </a:p>
        </p:txBody>
      </p:sp>
      <p:sp>
        <p:nvSpPr>
          <p:cNvPr id="411" name="VU, Filologijos fakultetas"/>
          <p:cNvSpPr txBox="1"/>
          <p:nvPr/>
        </p:nvSpPr>
        <p:spPr>
          <a:xfrm>
            <a:off x="7114703" y="6303274"/>
            <a:ext cx="1670743"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Fiziologinė pauzė – įkvėpti oro!…"/>
          <p:cNvSpPr txBox="1"/>
          <p:nvPr/>
        </p:nvSpPr>
        <p:spPr>
          <a:xfrm>
            <a:off x="684134" y="2175764"/>
            <a:ext cx="7775732" cy="25064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lnSpc>
                <a:spcPct val="120000"/>
              </a:lnSpc>
              <a:spcBef>
                <a:spcPts val="700"/>
              </a:spcBef>
              <a:defRPr sz="3200">
                <a:latin typeface="Times"/>
                <a:ea typeface="Times"/>
                <a:cs typeface="Times"/>
                <a:sym typeface="Times"/>
              </a:defRPr>
            </a:pPr>
            <a:r>
              <a:t>Fiziologinė pauzė – įkvėpti oro!</a:t>
            </a:r>
          </a:p>
          <a:p>
            <a:pPr algn="just">
              <a:lnSpc>
                <a:spcPct val="120000"/>
              </a:lnSpc>
              <a:spcBef>
                <a:spcPts val="700"/>
              </a:spcBef>
              <a:defRPr sz="3200">
                <a:latin typeface="Times"/>
                <a:ea typeface="Times"/>
                <a:cs typeface="Times"/>
                <a:sym typeface="Times"/>
              </a:defRPr>
            </a:pPr>
          </a:p>
          <a:p>
            <a:pPr algn="just">
              <a:lnSpc>
                <a:spcPct val="120000"/>
              </a:lnSpc>
              <a:spcBef>
                <a:spcPts val="700"/>
              </a:spcBef>
              <a:defRPr sz="3200">
                <a:latin typeface="Times"/>
                <a:ea typeface="Times"/>
                <a:cs typeface="Times"/>
                <a:sym typeface="Times"/>
              </a:defRPr>
            </a:pPr>
            <a:r>
              <a:t>Pageidautina, kad sutaptų su gramatinėmis ir loginėmis pauzėmis.</a:t>
            </a:r>
          </a:p>
        </p:txBody>
      </p:sp>
      <p:sp>
        <p:nvSpPr>
          <p:cNvPr id="414" name="Pauzės"/>
          <p:cNvSpPr txBox="1"/>
          <p:nvPr/>
        </p:nvSpPr>
        <p:spPr>
          <a:xfrm>
            <a:off x="3921740" y="960346"/>
            <a:ext cx="1300520" cy="574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nSpc>
                <a:spcPct val="120000"/>
              </a:lnSpc>
              <a:spcBef>
                <a:spcPts val="700"/>
              </a:spcBef>
              <a:defRPr b="1" sz="3200">
                <a:latin typeface="Times"/>
                <a:ea typeface="Times"/>
                <a:cs typeface="Times"/>
                <a:sym typeface="Times"/>
              </a:defRPr>
            </a:lvl1pPr>
          </a:lstStyle>
          <a:p>
            <a:pPr/>
            <a:r>
              <a:t>Pauzės</a:t>
            </a:r>
          </a:p>
        </p:txBody>
      </p:sp>
      <p:sp>
        <p:nvSpPr>
          <p:cNvPr id="415" name="VU, Filologijos fakultetas"/>
          <p:cNvSpPr txBox="1"/>
          <p:nvPr/>
        </p:nvSpPr>
        <p:spPr>
          <a:xfrm>
            <a:off x="7139851" y="6294471"/>
            <a:ext cx="1670743"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Gramatinė pauzė:…"/>
          <p:cNvSpPr txBox="1"/>
          <p:nvPr/>
        </p:nvSpPr>
        <p:spPr>
          <a:xfrm>
            <a:off x="613847" y="1547876"/>
            <a:ext cx="7916306" cy="472744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700"/>
              </a:spcBef>
              <a:defRPr sz="3200">
                <a:latin typeface="Times"/>
                <a:ea typeface="Times"/>
                <a:cs typeface="Times"/>
                <a:sym typeface="Times"/>
              </a:defRPr>
            </a:pPr>
            <a:r>
              <a:t>Gramatinė pauzė:</a:t>
            </a:r>
          </a:p>
          <a:p>
            <a:pPr algn="just">
              <a:spcBef>
                <a:spcPts val="700"/>
              </a:spcBef>
              <a:defRPr sz="3200">
                <a:latin typeface="Times"/>
                <a:ea typeface="Times"/>
                <a:cs typeface="Times"/>
                <a:sym typeface="Times"/>
              </a:defRPr>
            </a:pPr>
            <a:r>
              <a:t>parodo sakinio struktūrą, žymima įvairiais skirtukais.</a:t>
            </a:r>
          </a:p>
          <a:p>
            <a:pPr algn="just">
              <a:spcBef>
                <a:spcPts val="700"/>
              </a:spcBef>
              <a:defRPr sz="3200">
                <a:latin typeface="Times"/>
                <a:ea typeface="Times"/>
                <a:cs typeface="Times"/>
                <a:sym typeface="Times"/>
              </a:defRPr>
            </a:pPr>
          </a:p>
          <a:p>
            <a:pPr algn="just">
              <a:spcBef>
                <a:spcPts val="700"/>
              </a:spcBef>
              <a:defRPr sz="3200">
                <a:latin typeface="Times"/>
                <a:ea typeface="Times"/>
                <a:cs typeface="Times"/>
                <a:sym typeface="Times"/>
              </a:defRPr>
            </a:pPr>
            <a:r>
              <a:rPr i="1"/>
              <a:t>Nes dangus pasikrutys / saulė užutems / mėnuo krauju pavirs / žvaigždės iš dangaus puldinės: oras žaibais ir perkūnais / debesys gaudimu ir braškėjimu / marios ūžimu / žemė lumpėjimu… </a:t>
            </a:r>
            <a:r>
              <a:t>(iš M. Daukšos „Postilės“)</a:t>
            </a:r>
          </a:p>
        </p:txBody>
      </p:sp>
      <p:sp>
        <p:nvSpPr>
          <p:cNvPr id="418" name="VU, Filologijos fakultetas"/>
          <p:cNvSpPr txBox="1"/>
          <p:nvPr/>
        </p:nvSpPr>
        <p:spPr>
          <a:xfrm>
            <a:off x="7012851" y="6150496"/>
            <a:ext cx="1670743"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Loginė pauzė:…"/>
          <p:cNvSpPr txBox="1"/>
          <p:nvPr/>
        </p:nvSpPr>
        <p:spPr>
          <a:xfrm>
            <a:off x="803823" y="918972"/>
            <a:ext cx="7864454" cy="59852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700"/>
              </a:spcBef>
              <a:defRPr sz="3200">
                <a:latin typeface="Times"/>
                <a:ea typeface="Times"/>
                <a:cs typeface="Times"/>
                <a:sym typeface="Times"/>
              </a:defRPr>
            </a:pPr>
            <a:r>
              <a:t>Loginė pauzė:</a:t>
            </a:r>
          </a:p>
          <a:p>
            <a:pPr algn="just">
              <a:spcBef>
                <a:spcPts val="700"/>
              </a:spcBef>
              <a:defRPr sz="3200">
                <a:latin typeface="Times"/>
                <a:ea typeface="Times"/>
                <a:cs typeface="Times"/>
                <a:sym typeface="Times"/>
              </a:defRPr>
            </a:pPr>
            <a:r>
              <a:t>susijusi su minties prasme, aiškumu.</a:t>
            </a:r>
          </a:p>
          <a:p>
            <a:pPr algn="just">
              <a:spcBef>
                <a:spcPts val="700"/>
              </a:spcBef>
              <a:defRPr sz="3200">
                <a:latin typeface="Times"/>
                <a:ea typeface="Times"/>
                <a:cs typeface="Times"/>
                <a:sym typeface="Times"/>
              </a:defRPr>
            </a:pPr>
          </a:p>
          <a:p>
            <a:pPr algn="just">
              <a:spcBef>
                <a:spcPts val="700"/>
              </a:spcBef>
              <a:defRPr i="1" sz="3200">
                <a:latin typeface="Times"/>
                <a:ea typeface="Times"/>
                <a:cs typeface="Times"/>
                <a:sym typeface="Times"/>
              </a:defRPr>
            </a:pPr>
            <a:r>
              <a:t>Sociologų duomenimis / M.T. aplenkė V.V. / šiuo metu populiariausias E.K. vertinamas X balų.</a:t>
            </a:r>
          </a:p>
          <a:p>
            <a:pPr algn="just">
              <a:spcBef>
                <a:spcPts val="700"/>
              </a:spcBef>
              <a:defRPr sz="3200">
                <a:latin typeface="Times"/>
                <a:ea typeface="Times"/>
                <a:cs typeface="Times"/>
                <a:sym typeface="Times"/>
              </a:defRPr>
            </a:pPr>
          </a:p>
          <a:p>
            <a:pPr algn="just">
              <a:spcBef>
                <a:spcPts val="700"/>
              </a:spcBef>
              <a:defRPr i="1" sz="3200">
                <a:latin typeface="Times"/>
                <a:ea typeface="Times"/>
                <a:cs typeface="Times"/>
                <a:sym typeface="Times"/>
              </a:defRPr>
            </a:pPr>
            <a:r>
              <a:t>Sociologų duomenimis / M.T. aplenkė V.V. / šiuo metu populiariausias / E.K. vertinamas X balų.</a:t>
            </a:r>
          </a:p>
        </p:txBody>
      </p:sp>
      <p:sp>
        <p:nvSpPr>
          <p:cNvPr id="421" name="VU, Filologijos fakultetas"/>
          <p:cNvSpPr txBox="1"/>
          <p:nvPr/>
        </p:nvSpPr>
        <p:spPr>
          <a:xfrm>
            <a:off x="7049272" y="6318740"/>
            <a:ext cx="1670743"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Psichologinė pauzė:…"/>
          <p:cNvSpPr txBox="1"/>
          <p:nvPr/>
        </p:nvSpPr>
        <p:spPr>
          <a:xfrm>
            <a:off x="506292" y="1209039"/>
            <a:ext cx="8255150" cy="44399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700"/>
              </a:spcBef>
              <a:defRPr sz="3200">
                <a:latin typeface="Times"/>
                <a:ea typeface="Times"/>
                <a:cs typeface="Times"/>
                <a:sym typeface="Times"/>
              </a:defRPr>
            </a:pPr>
            <a:r>
              <a:t>Psichologinė pauzė:</a:t>
            </a:r>
          </a:p>
          <a:p>
            <a:pPr algn="just">
              <a:spcBef>
                <a:spcPts val="700"/>
              </a:spcBef>
              <a:defRPr sz="3200">
                <a:latin typeface="Times"/>
                <a:ea typeface="Times"/>
                <a:cs typeface="Times"/>
                <a:sym typeface="Times"/>
              </a:defRPr>
            </a:pPr>
            <a:r>
              <a:t>1) potekstei atskleisti;</a:t>
            </a:r>
          </a:p>
          <a:p>
            <a:pPr algn="just">
              <a:spcBef>
                <a:spcPts val="700"/>
              </a:spcBef>
              <a:defRPr sz="3200">
                <a:latin typeface="Times"/>
                <a:ea typeface="Times"/>
                <a:cs typeface="Times"/>
                <a:sym typeface="Times"/>
              </a:defRPr>
            </a:pPr>
            <a:r>
              <a:t>2) klausytojų dėmesiui palaikyti.</a:t>
            </a:r>
          </a:p>
          <a:p>
            <a:pPr algn="just">
              <a:spcBef>
                <a:spcPts val="700"/>
              </a:spcBef>
              <a:defRPr sz="3200">
                <a:latin typeface="Times"/>
                <a:ea typeface="Times"/>
                <a:cs typeface="Times"/>
                <a:sym typeface="Times"/>
              </a:defRPr>
            </a:pPr>
          </a:p>
          <a:p>
            <a:pPr algn="just">
              <a:spcBef>
                <a:spcPts val="700"/>
              </a:spcBef>
              <a:defRPr sz="3200">
                <a:latin typeface="Times"/>
                <a:ea typeface="Times"/>
                <a:cs typeface="Times"/>
                <a:sym typeface="Times"/>
              </a:defRPr>
            </a:pPr>
            <a:r>
              <a:t>1 pauzę gali lydėti gestai, mimika, reikšmingas nutylėjimas.</a:t>
            </a:r>
          </a:p>
          <a:p>
            <a:pPr algn="just">
              <a:spcBef>
                <a:spcPts val="700"/>
              </a:spcBef>
              <a:defRPr sz="3200">
                <a:latin typeface="Times"/>
                <a:ea typeface="Times"/>
                <a:cs typeface="Times"/>
                <a:sym typeface="Times"/>
              </a:defRPr>
            </a:pPr>
            <a:r>
              <a:t>2 pauzė galima pradžioje; galimi nukrypimai nuo temos (klausytojų poilsio pauzė).</a:t>
            </a:r>
          </a:p>
        </p:txBody>
      </p:sp>
      <p:sp>
        <p:nvSpPr>
          <p:cNvPr id="424" name="VU, Filologijos fakultetas"/>
          <p:cNvSpPr txBox="1"/>
          <p:nvPr/>
        </p:nvSpPr>
        <p:spPr>
          <a:xfrm>
            <a:off x="7097728" y="6184447"/>
            <a:ext cx="1670743"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Loginis akcentas (arba sakinio kirtis) – stipresnis frazės ištarimas.…"/>
          <p:cNvSpPr txBox="1"/>
          <p:nvPr/>
        </p:nvSpPr>
        <p:spPr>
          <a:xfrm>
            <a:off x="532219" y="1450339"/>
            <a:ext cx="8079562" cy="39573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700"/>
              </a:spcBef>
              <a:defRPr sz="3200">
                <a:latin typeface="Times"/>
                <a:ea typeface="Times"/>
                <a:cs typeface="Times"/>
                <a:sym typeface="Times"/>
              </a:defRPr>
            </a:pPr>
            <a:r>
              <a:t>Loginis akcentas (arba sakinio kirtis) – stipresnis frazės ištarimas.</a:t>
            </a:r>
          </a:p>
          <a:p>
            <a:pPr algn="just">
              <a:spcBef>
                <a:spcPts val="700"/>
              </a:spcBef>
              <a:defRPr sz="3200">
                <a:latin typeface="Times"/>
                <a:ea typeface="Times"/>
                <a:cs typeface="Times"/>
                <a:sym typeface="Times"/>
              </a:defRPr>
            </a:pPr>
          </a:p>
          <a:p>
            <a:pPr algn="just">
              <a:spcBef>
                <a:spcPts val="700"/>
              </a:spcBef>
              <a:defRPr i="1" sz="3200">
                <a:latin typeface="Times"/>
                <a:ea typeface="Times"/>
                <a:cs typeface="Times"/>
                <a:sym typeface="Times"/>
              </a:defRPr>
            </a:pPr>
            <a:r>
              <a:t>Svetimo skausmo nebūna.</a:t>
            </a:r>
          </a:p>
          <a:p>
            <a:pPr algn="just">
              <a:spcBef>
                <a:spcPts val="700"/>
              </a:spcBef>
              <a:defRPr sz="3200">
                <a:latin typeface="Times"/>
                <a:ea typeface="Times"/>
                <a:cs typeface="Times"/>
                <a:sym typeface="Times"/>
              </a:defRPr>
            </a:pPr>
          </a:p>
          <a:p>
            <a:pPr algn="just">
              <a:spcBef>
                <a:spcPts val="700"/>
              </a:spcBef>
              <a:defRPr i="1" sz="3200">
                <a:latin typeface="Times"/>
                <a:ea typeface="Times"/>
                <a:cs typeface="Times"/>
                <a:sym typeface="Times"/>
              </a:defRPr>
            </a:pPr>
            <a:r>
              <a:t>Pirk prekę lietuvišką.</a:t>
            </a:r>
          </a:p>
        </p:txBody>
      </p:sp>
      <p:sp>
        <p:nvSpPr>
          <p:cNvPr id="427" name="Akcentai"/>
          <p:cNvSpPr txBox="1"/>
          <p:nvPr/>
        </p:nvSpPr>
        <p:spPr>
          <a:xfrm>
            <a:off x="3741062" y="637816"/>
            <a:ext cx="1661876" cy="574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spcBef>
                <a:spcPts val="700"/>
              </a:spcBef>
              <a:defRPr b="1" sz="3200">
                <a:latin typeface="Times"/>
                <a:ea typeface="Times"/>
                <a:cs typeface="Times"/>
                <a:sym typeface="Times"/>
              </a:defRPr>
            </a:lvl1pPr>
          </a:lstStyle>
          <a:p>
            <a:pPr/>
            <a:r>
              <a:t>Akcentai</a:t>
            </a:r>
          </a:p>
        </p:txBody>
      </p:sp>
      <p:sp>
        <p:nvSpPr>
          <p:cNvPr id="428" name="VU, Filologijos fakultetas"/>
          <p:cNvSpPr txBox="1"/>
          <p:nvPr/>
        </p:nvSpPr>
        <p:spPr>
          <a:xfrm>
            <a:off x="7054975" y="6243546"/>
            <a:ext cx="1670743"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 name="Graikija"/>
          <p:cNvSpPr txBox="1"/>
          <p:nvPr>
            <p:ph type="title" idx="4294967295"/>
          </p:nvPr>
        </p:nvSpPr>
        <p:spPr>
          <a:xfrm>
            <a:off x="1331912" y="274637"/>
            <a:ext cx="7354888" cy="1143001"/>
          </a:xfrm>
          <a:prstGeom prst="rect">
            <a:avLst/>
          </a:prstGeom>
        </p:spPr>
        <p:txBody>
          <a:bodyPr>
            <a:normAutofit fontScale="100000" lnSpcReduction="0"/>
          </a:bodyPr>
          <a:lstStyle>
            <a:lvl1pPr>
              <a:defRPr>
                <a:latin typeface="Wide Latin"/>
                <a:ea typeface="Wide Latin"/>
                <a:cs typeface="Wide Latin"/>
                <a:sym typeface="Wide Latin"/>
              </a:defRPr>
            </a:lvl1pPr>
          </a:lstStyle>
          <a:p>
            <a:pPr>
              <a:defRPr>
                <a:latin typeface="Garamond"/>
                <a:ea typeface="Garamond"/>
                <a:cs typeface="Garamond"/>
                <a:sym typeface="Garamond"/>
              </a:defRPr>
            </a:pPr>
            <a:r>
              <a:rPr>
                <a:latin typeface="Wide Latin"/>
                <a:ea typeface="Wide Latin"/>
                <a:cs typeface="Wide Latin"/>
                <a:sym typeface="Wide Latin"/>
              </a:rPr>
              <a:t>Graikija</a:t>
            </a:r>
          </a:p>
        </p:txBody>
      </p:sp>
      <p:sp>
        <p:nvSpPr>
          <p:cNvPr id="85"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pic>
        <p:nvPicPr>
          <p:cNvPr id="86" name="image.png" descr="image.png"/>
          <p:cNvPicPr>
            <a:picLocks noChangeAspect="1"/>
          </p:cNvPicPr>
          <p:nvPr/>
        </p:nvPicPr>
        <p:blipFill>
          <a:blip r:embed="rId3">
            <a:extLst/>
          </a:blip>
          <a:stretch>
            <a:fillRect/>
          </a:stretch>
        </p:blipFill>
        <p:spPr>
          <a:xfrm>
            <a:off x="2481262" y="1377950"/>
            <a:ext cx="5930901" cy="5010150"/>
          </a:xfrm>
          <a:prstGeom prst="rect">
            <a:avLst/>
          </a:prstGeom>
          <a:ln w="12700">
            <a:miter lim="400000"/>
          </a:ln>
        </p:spPr>
      </p:pic>
      <p:sp>
        <p:nvSpPr>
          <p:cNvPr id="87" name="Sokratas…"/>
          <p:cNvSpPr txBox="1"/>
          <p:nvPr/>
        </p:nvSpPr>
        <p:spPr>
          <a:xfrm>
            <a:off x="1331912" y="1484312"/>
            <a:ext cx="2087563" cy="2059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defRPr sz="1800"/>
            </a:pPr>
            <a:r>
              <a:rPr b="1" sz="2800"/>
              <a:t>Sokratas</a:t>
            </a:r>
            <a:endParaRPr b="1" sz="2800"/>
          </a:p>
          <a:p>
            <a:pPr defTabSz="457200">
              <a:defRPr sz="1800"/>
            </a:pPr>
            <a:r>
              <a:rPr b="1" sz="2800"/>
              <a:t> </a:t>
            </a:r>
            <a:r>
              <a:rPr sz="2800"/>
              <a:t>mirė</a:t>
            </a:r>
            <a:r>
              <a:rPr b="1" sz="2800"/>
              <a:t> </a:t>
            </a:r>
            <a:r>
              <a:rPr sz="2800"/>
              <a:t>399 m. pr. Kr.</a:t>
            </a:r>
            <a:endParaRPr sz="2800"/>
          </a:p>
          <a:p>
            <a:pPr defTabSz="457200">
              <a:defRPr sz="1800"/>
            </a:pPr>
            <a:r>
              <a:rPr i="1" sz="2800">
                <a:solidFill>
                  <a:srgbClr val="3C8C93"/>
                </a:solidFill>
              </a:rPr>
              <a:t>Σωκράτης</a:t>
            </a:r>
            <a:r>
              <a:rPr b="1" sz="2800">
                <a:solidFill>
                  <a:srgbClr val="3C8C93"/>
                </a:solidFill>
              </a:rPr>
              <a:t> = </a:t>
            </a:r>
            <a:r>
              <a:rPr i="1" sz="2800">
                <a:solidFill>
                  <a:srgbClr val="3C8C93"/>
                </a:solidFill>
              </a:rPr>
              <a:t>Sokratēs</a:t>
            </a:r>
            <a:r>
              <a:rPr b="1" sz="2800">
                <a:solidFill>
                  <a:srgbClr val="3C8C93"/>
                </a:solidFill>
              </a:rPr>
              <a:t>	</a:t>
            </a:r>
            <a:r>
              <a:rPr b="1"/>
              <a:t>	</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Emfatinis akcentas – sutampa su loginiu, tačiau jam būdinga emocinė intonacija (gali būti lydima juoku, šypsena, atodūsiu, mirktelėjimu…).…"/>
          <p:cNvSpPr txBox="1"/>
          <p:nvPr/>
        </p:nvSpPr>
        <p:spPr>
          <a:xfrm>
            <a:off x="615305" y="1837944"/>
            <a:ext cx="7913390" cy="414731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700"/>
              </a:spcBef>
              <a:defRPr sz="3200">
                <a:latin typeface="Times"/>
                <a:ea typeface="Times"/>
                <a:cs typeface="Times"/>
                <a:sym typeface="Times"/>
              </a:defRPr>
            </a:pPr>
            <a:r>
              <a:t>Emfatinis akcentas – sutampa su loginiu, tačiau jam būdinga emocinė intonacija (gali būti lydima juoku, šypsena, atodūsiu, mirktelėjimu…). </a:t>
            </a:r>
          </a:p>
          <a:p>
            <a:pPr algn="just">
              <a:spcBef>
                <a:spcPts val="700"/>
              </a:spcBef>
              <a:defRPr sz="3200">
                <a:latin typeface="Times"/>
                <a:ea typeface="Times"/>
                <a:cs typeface="Times"/>
                <a:sym typeface="Times"/>
              </a:defRPr>
            </a:pPr>
          </a:p>
          <a:p>
            <a:pPr algn="just">
              <a:spcBef>
                <a:spcPts val="700"/>
              </a:spcBef>
              <a:defRPr i="1" sz="3200">
                <a:latin typeface="Times"/>
                <a:ea typeface="Times"/>
                <a:cs typeface="Times"/>
                <a:sym typeface="Times"/>
              </a:defRPr>
            </a:pPr>
            <a:r>
              <a:t>Ir kad ištartume vieną žodį, kuris skamba ausyse ir kai kada ištrūksta iš burnos, – ne-pri-klau-so-my-bė!</a:t>
            </a:r>
          </a:p>
        </p:txBody>
      </p:sp>
      <p:sp>
        <p:nvSpPr>
          <p:cNvPr id="431" name="VU, Filologijos fakultetas"/>
          <p:cNvSpPr txBox="1"/>
          <p:nvPr/>
        </p:nvSpPr>
        <p:spPr>
          <a:xfrm>
            <a:off x="7114703" y="6252348"/>
            <a:ext cx="1670743"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Simbolinis akcentas – reiškiamas jaustukais, ištiktukais, žyminčiais vaizdą ar garsą.…"/>
          <p:cNvSpPr txBox="1"/>
          <p:nvPr/>
        </p:nvSpPr>
        <p:spPr>
          <a:xfrm>
            <a:off x="696335" y="1789176"/>
            <a:ext cx="7751330" cy="327964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700"/>
              </a:spcBef>
              <a:defRPr sz="3200">
                <a:latin typeface="Times"/>
                <a:ea typeface="Times"/>
                <a:cs typeface="Times"/>
                <a:sym typeface="Times"/>
              </a:defRPr>
            </a:pPr>
            <a:r>
              <a:t>Simbolinis akcentas – reiškiamas jaustukais, ištiktukais, žyminčiais vaizdą ar garsą.</a:t>
            </a:r>
          </a:p>
          <a:p>
            <a:pPr algn="just">
              <a:spcBef>
                <a:spcPts val="700"/>
              </a:spcBef>
              <a:defRPr sz="3200">
                <a:latin typeface="Times"/>
                <a:ea typeface="Times"/>
                <a:cs typeface="Times"/>
                <a:sym typeface="Times"/>
              </a:defRPr>
            </a:pPr>
          </a:p>
          <a:p>
            <a:pPr algn="just">
              <a:spcBef>
                <a:spcPts val="700"/>
              </a:spcBef>
              <a:defRPr i="1" sz="3200">
                <a:latin typeface="Times"/>
                <a:ea typeface="Times"/>
                <a:cs typeface="Times"/>
                <a:sym typeface="Times"/>
              </a:defRPr>
            </a:pPr>
            <a:r>
              <a:t>Tuo tarpu aš rašau savo tryliktąją… (tfiu, na ir skaičius, atleiskite, aš truputį prietaringas)…</a:t>
            </a:r>
          </a:p>
        </p:txBody>
      </p:sp>
      <p:sp>
        <p:nvSpPr>
          <p:cNvPr id="434" name="VU, Filologijos fakultetas"/>
          <p:cNvSpPr txBox="1"/>
          <p:nvPr/>
        </p:nvSpPr>
        <p:spPr>
          <a:xfrm>
            <a:off x="7071950" y="6277496"/>
            <a:ext cx="1670743"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Kalbėti yra daug sunkiau, negu iš pirmo žvilgsnio atrodo.“"/>
          <p:cNvSpPr txBox="1"/>
          <p:nvPr/>
        </p:nvSpPr>
        <p:spPr>
          <a:xfrm>
            <a:off x="590983" y="2780030"/>
            <a:ext cx="8074098" cy="1297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50000"/>
              </a:lnSpc>
              <a:spcBef>
                <a:spcPts val="700"/>
              </a:spcBef>
              <a:defRPr sz="3200">
                <a:latin typeface="Times"/>
                <a:ea typeface="Times"/>
                <a:cs typeface="Times"/>
                <a:sym typeface="Times"/>
              </a:defRPr>
            </a:lvl1pPr>
          </a:lstStyle>
          <a:p>
            <a:pPr>
              <a:defRPr>
                <a:latin typeface="Garamond"/>
                <a:ea typeface="Garamond"/>
                <a:cs typeface="Garamond"/>
                <a:sym typeface="Garamond"/>
              </a:defRPr>
            </a:pPr>
            <a:r>
              <a:rPr>
                <a:latin typeface="Times"/>
                <a:ea typeface="Times"/>
                <a:cs typeface="Times"/>
                <a:sym typeface="Times"/>
              </a:rPr>
              <a:t> „Kalbėti yra daug sunkiau, negu iš pirmo žvilgsnio atrodo.“</a:t>
            </a:r>
          </a:p>
        </p:txBody>
      </p:sp>
      <p:sp>
        <p:nvSpPr>
          <p:cNvPr id="437" name="VU, Filologijos fakultetas"/>
          <p:cNvSpPr txBox="1"/>
          <p:nvPr/>
        </p:nvSpPr>
        <p:spPr>
          <a:xfrm>
            <a:off x="7216554" y="6235372"/>
            <a:ext cx="1670744"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Oratorius"/>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defRPr b="0">
                <a:latin typeface="Garamond"/>
                <a:ea typeface="Garamond"/>
                <a:cs typeface="Garamond"/>
                <a:sym typeface="Garamond"/>
              </a:defRPr>
            </a:pPr>
            <a:r>
              <a:rPr b="1">
                <a:latin typeface="Times New Roman"/>
                <a:ea typeface="Times New Roman"/>
                <a:cs typeface="Times New Roman"/>
                <a:sym typeface="Times New Roman"/>
              </a:rPr>
              <a:t>Oratorius</a:t>
            </a:r>
          </a:p>
        </p:txBody>
      </p:sp>
      <p:sp>
        <p:nvSpPr>
          <p:cNvPr id="440" name="Laikysena, gestai, mimika, apranga, šukuosena...…"/>
          <p:cNvSpPr txBox="1"/>
          <p:nvPr>
            <p:ph type="body" idx="4294967295"/>
          </p:nvPr>
        </p:nvSpPr>
        <p:spPr>
          <a:xfrm>
            <a:off x="457200" y="1600200"/>
            <a:ext cx="8229600" cy="4525963"/>
          </a:xfrm>
          <a:prstGeom prst="rect">
            <a:avLst/>
          </a:prstGeom>
        </p:spPr>
        <p:txBody>
          <a:bodyPr>
            <a:normAutofit fontScale="100000" lnSpcReduction="0"/>
          </a:bodyPr>
          <a:lstStyle/>
          <a:p>
            <a:pPr marL="0" indent="0">
              <a:buSzTx/>
              <a:buNone/>
            </a:pP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Laikysena, gestai, mimika, apranga, šukuosena...</a:t>
            </a:r>
            <a:endParaRPr>
              <a:latin typeface="Times New Roman"/>
              <a:ea typeface="Times New Roman"/>
              <a:cs typeface="Times New Roman"/>
              <a:sym typeface="Times New Roman"/>
            </a:endParaRPr>
          </a:p>
          <a:p>
            <a:pPr marL="0" indent="0">
              <a:buSzTx/>
              <a:buNone/>
            </a:pPr>
            <a:endParaRPr>
              <a:latin typeface="Times New Roman"/>
              <a:ea typeface="Times New Roman"/>
              <a:cs typeface="Times New Roman"/>
              <a:sym typeface="Times New Roman"/>
            </a:endParaRPr>
          </a:p>
          <a:p>
            <a:pPr marL="0" indent="0">
              <a:buSzTx/>
              <a:buNone/>
            </a:pPr>
            <a:r>
              <a:rPr>
                <a:latin typeface="Times New Roman"/>
                <a:ea typeface="Times New Roman"/>
                <a:cs typeface="Times New Roman"/>
                <a:sym typeface="Times New Roman"/>
              </a:rPr>
              <a:t>Tarsena</a:t>
            </a:r>
          </a:p>
        </p:txBody>
      </p:sp>
      <p:sp>
        <p:nvSpPr>
          <p:cNvPr id="441"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defRPr i="0" sz="1800"/>
            </a:pPr>
            <a:r>
              <a:rPr i="1" sz="1400"/>
              <a:t>VU, Filologijos fakultetas</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Patarimai oratoriui"/>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r>
              <a:t>Patarimai oratoriui</a:t>
            </a:r>
          </a:p>
        </p:txBody>
      </p:sp>
      <p:sp>
        <p:nvSpPr>
          <p:cNvPr id="444" name="Kalbėjimo tempą derink prie klausytojų lygio…"/>
          <p:cNvSpPr txBox="1"/>
          <p:nvPr>
            <p:ph type="body" idx="4294967295"/>
          </p:nvPr>
        </p:nvSpPr>
        <p:spPr>
          <a:xfrm>
            <a:off x="457200" y="1600200"/>
            <a:ext cx="8229600" cy="4525963"/>
          </a:xfrm>
          <a:prstGeom prst="rect">
            <a:avLst/>
          </a:prstGeom>
        </p:spPr>
        <p:txBody>
          <a:bodyPr>
            <a:normAutofit fontScale="100000" lnSpcReduction="0"/>
          </a:bodyPr>
          <a:lstStyle/>
          <a:p>
            <a:pPr>
              <a:buChar char="•"/>
              <a:defRPr>
                <a:latin typeface="Times New Roman"/>
                <a:ea typeface="Times New Roman"/>
                <a:cs typeface="Times New Roman"/>
                <a:sym typeface="Times New Roman"/>
              </a:defRPr>
            </a:pPr>
            <a:r>
              <a:t>Kalbėjimo tempą derink prie klausytojų lygio</a:t>
            </a:r>
          </a:p>
          <a:p>
            <a:pPr>
              <a:buChar char="•"/>
              <a:defRPr>
                <a:latin typeface="Times New Roman"/>
                <a:ea typeface="Times New Roman"/>
                <a:cs typeface="Times New Roman"/>
                <a:sym typeface="Times New Roman"/>
              </a:defRPr>
            </a:pPr>
            <a:r>
              <a:t>Nekalbėk greičiau nei klausytojai mąsto ir suvokia: jie turi spėti įsisąmoninti informaciją</a:t>
            </a:r>
          </a:p>
          <a:p>
            <a:pPr>
              <a:buChar char="•"/>
              <a:defRPr>
                <a:latin typeface="Times New Roman"/>
                <a:ea typeface="Times New Roman"/>
                <a:cs typeface="Times New Roman"/>
                <a:sym typeface="Times New Roman"/>
              </a:defRPr>
            </a:pPr>
            <a:r>
              <a:t>Nekalbėk per lėtai – įvarysi nuobodulį.</a:t>
            </a:r>
          </a:p>
          <a:p>
            <a:pPr>
              <a:buChar char="•"/>
              <a:defRPr>
                <a:latin typeface="Times New Roman"/>
                <a:ea typeface="Times New Roman"/>
                <a:cs typeface="Times New Roman"/>
                <a:sym typeface="Times New Roman"/>
              </a:defRPr>
            </a:pPr>
            <a:r>
              <a:t>Sudėtingus dalykus aiškink lėčiau, paprastesnius greičiau.</a:t>
            </a:r>
          </a:p>
        </p:txBody>
      </p:sp>
      <p:sp>
        <p:nvSpPr>
          <p:cNvPr id="445" name="Text"/>
          <p:cNvSpPr txBox="1"/>
          <p:nvPr/>
        </p:nvSpPr>
        <p:spPr>
          <a:xfrm>
            <a:off x="457200" y="6245225"/>
            <a:ext cx="2133600" cy="294640"/>
          </a:xfrm>
          <a:prstGeom prst="rect">
            <a:avLst/>
          </a:prstGeom>
          <a:ln w="12700">
            <a:miter lim="400000"/>
          </a:ln>
        </p:spPr>
        <p:txBody>
          <a:bodyPr lIns="45719" rIns="45719">
            <a:spAutoFit/>
          </a:bodyPr>
          <a:lstStyle/>
          <a:p>
            <a:pPr algn="ctr" defTabSz="457200">
              <a:defRPr i="1" sz="1400"/>
            </a:pPr>
          </a:p>
        </p:txBody>
      </p:sp>
      <p:sp>
        <p:nvSpPr>
          <p:cNvPr id="446"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r>
              <a:t>VU, Filologijos fakultetas</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Patarimai oratoriui"/>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r>
              <a:t>Patarimai oratoriui</a:t>
            </a:r>
          </a:p>
        </p:txBody>
      </p:sp>
      <p:sp>
        <p:nvSpPr>
          <p:cNvPr id="449" name="Nesureikšmink kiekvieno žodžio – toks pabrėžimas netenka prasmės.…"/>
          <p:cNvSpPr txBox="1"/>
          <p:nvPr>
            <p:ph type="body" idx="4294967295"/>
          </p:nvPr>
        </p:nvSpPr>
        <p:spPr>
          <a:xfrm>
            <a:off x="457200" y="1600200"/>
            <a:ext cx="8229600" cy="4525963"/>
          </a:xfrm>
          <a:prstGeom prst="rect">
            <a:avLst/>
          </a:prstGeom>
        </p:spPr>
        <p:txBody>
          <a:bodyPr>
            <a:normAutofit fontScale="100000" lnSpcReduction="0"/>
          </a:bodyPr>
          <a:lstStyle/>
          <a:p>
            <a:pPr>
              <a:buChar char="•"/>
              <a:defRPr>
                <a:latin typeface="Times New Roman"/>
                <a:ea typeface="Times New Roman"/>
                <a:cs typeface="Times New Roman"/>
                <a:sym typeface="Times New Roman"/>
              </a:defRPr>
            </a:pPr>
            <a:r>
              <a:t>Nesureikšmink kiekvieno žodžio – toks pabrėžimas netenka prasmės.</a:t>
            </a:r>
          </a:p>
          <a:p>
            <a:pPr>
              <a:buChar char="•"/>
              <a:defRPr>
                <a:latin typeface="Times New Roman"/>
                <a:ea typeface="Times New Roman"/>
                <a:cs typeface="Times New Roman"/>
                <a:sym typeface="Times New Roman"/>
              </a:defRPr>
            </a:pPr>
            <a:r>
              <a:t>Nepamiršk pauzių – jos leidžia atsikvėpti, padeda išlaikyti deramą tempą, sutelkia klausytojų dėmesį. Pauzės yra viešosios kalbos kompozicijos dalis.</a:t>
            </a:r>
          </a:p>
          <a:p>
            <a:pPr>
              <a:buChar char="•"/>
              <a:defRPr>
                <a:latin typeface="Times New Roman"/>
                <a:ea typeface="Times New Roman"/>
                <a:cs typeface="Times New Roman"/>
                <a:sym typeface="Times New Roman"/>
              </a:defRPr>
            </a:pPr>
            <a:r>
              <a:t>Paisyk loginių pauzių.</a:t>
            </a:r>
          </a:p>
        </p:txBody>
      </p:sp>
      <p:sp>
        <p:nvSpPr>
          <p:cNvPr id="450" name="Text"/>
          <p:cNvSpPr txBox="1"/>
          <p:nvPr/>
        </p:nvSpPr>
        <p:spPr>
          <a:xfrm>
            <a:off x="457200" y="6245225"/>
            <a:ext cx="2133600" cy="294640"/>
          </a:xfrm>
          <a:prstGeom prst="rect">
            <a:avLst/>
          </a:prstGeom>
          <a:ln w="12700">
            <a:miter lim="400000"/>
          </a:ln>
        </p:spPr>
        <p:txBody>
          <a:bodyPr lIns="45719" rIns="45719">
            <a:spAutoFit/>
          </a:bodyPr>
          <a:lstStyle/>
          <a:p>
            <a:pPr algn="ctr" defTabSz="457200">
              <a:defRPr i="1" sz="1400"/>
            </a:pPr>
          </a:p>
        </p:txBody>
      </p:sp>
      <p:sp>
        <p:nvSpPr>
          <p:cNvPr id="451"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r>
              <a:t>VU, Filologijos fakultetas</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Patarimai oratoriui"/>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r>
              <a:t>Patarimai oratoriui</a:t>
            </a:r>
          </a:p>
        </p:txBody>
      </p:sp>
      <p:sp>
        <p:nvSpPr>
          <p:cNvPr id="454" name="Klausytojai tave mato visą – tarsi peršviečia rentgenu.…"/>
          <p:cNvSpPr txBox="1"/>
          <p:nvPr>
            <p:ph type="body" idx="4294967295"/>
          </p:nvPr>
        </p:nvSpPr>
        <p:spPr>
          <a:xfrm>
            <a:off x="457200" y="1600200"/>
            <a:ext cx="8229600" cy="4525963"/>
          </a:xfrm>
          <a:prstGeom prst="rect">
            <a:avLst/>
          </a:prstGeom>
        </p:spPr>
        <p:txBody>
          <a:bodyPr>
            <a:normAutofit fontScale="100000" lnSpcReduction="0"/>
          </a:bodyPr>
          <a:lstStyle/>
          <a:p>
            <a:pPr>
              <a:buChar char="•"/>
              <a:defRPr>
                <a:latin typeface="Times New Roman"/>
                <a:ea typeface="Times New Roman"/>
                <a:cs typeface="Times New Roman"/>
                <a:sym typeface="Times New Roman"/>
              </a:defRPr>
            </a:pPr>
            <a:r>
              <a:t>Klausytojai tave mato visą – tarsi peršviečia rentgenu.</a:t>
            </a:r>
          </a:p>
          <a:p>
            <a:pPr>
              <a:buChar char="•"/>
              <a:defRPr>
                <a:latin typeface="Times New Roman"/>
                <a:ea typeface="Times New Roman"/>
                <a:cs typeface="Times New Roman"/>
                <a:sym typeface="Times New Roman"/>
              </a:defRPr>
            </a:pPr>
            <a:r>
              <a:t>Venk visko, kas rėksminga, kas blaško, atitraukia dėmesį nuo kalbos turinio.</a:t>
            </a:r>
          </a:p>
          <a:p>
            <a:pPr>
              <a:buChar char="•"/>
              <a:defRPr>
                <a:latin typeface="Times New Roman"/>
                <a:ea typeface="Times New Roman"/>
                <a:cs typeface="Times New Roman"/>
                <a:sym typeface="Times New Roman"/>
              </a:defRPr>
            </a:pPr>
            <a:r>
              <a:t>Ypač saugokis neetiškų, nemalonių klausytojų akiai judesių, mimikos ar įpročių.</a:t>
            </a:r>
          </a:p>
          <a:p>
            <a:pPr>
              <a:buChar char="•"/>
              <a:defRPr>
                <a:latin typeface="Times New Roman"/>
                <a:ea typeface="Times New Roman"/>
                <a:cs typeface="Times New Roman"/>
                <a:sym typeface="Times New Roman"/>
              </a:defRPr>
            </a:pPr>
            <a:r>
              <a:t>Klausytojams patinka reti, santūrūs, bet aiškūs gestai.</a:t>
            </a:r>
          </a:p>
        </p:txBody>
      </p:sp>
      <p:sp>
        <p:nvSpPr>
          <p:cNvPr id="455" name="Text"/>
          <p:cNvSpPr txBox="1"/>
          <p:nvPr/>
        </p:nvSpPr>
        <p:spPr>
          <a:xfrm>
            <a:off x="457200" y="6245225"/>
            <a:ext cx="2133600" cy="294640"/>
          </a:xfrm>
          <a:prstGeom prst="rect">
            <a:avLst/>
          </a:prstGeom>
          <a:ln w="12700">
            <a:miter lim="400000"/>
          </a:ln>
        </p:spPr>
        <p:txBody>
          <a:bodyPr lIns="45719" rIns="45719">
            <a:spAutoFit/>
          </a:bodyPr>
          <a:lstStyle/>
          <a:p>
            <a:pPr algn="ctr" defTabSz="457200">
              <a:defRPr i="1" sz="1400"/>
            </a:pPr>
          </a:p>
        </p:txBody>
      </p:sp>
      <p:sp>
        <p:nvSpPr>
          <p:cNvPr id="456"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r>
              <a:t>VU, Filologijos fakultetas</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Patarimai oratoriui"/>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r>
              <a:t>Patarimai oratoriui</a:t>
            </a:r>
          </a:p>
        </p:txBody>
      </p:sp>
      <p:sp>
        <p:nvSpPr>
          <p:cNvPr id="459" name="Kiekvienas gestas turi būti pagrįstas.…"/>
          <p:cNvSpPr txBox="1"/>
          <p:nvPr>
            <p:ph type="body" idx="4294967295"/>
          </p:nvPr>
        </p:nvSpPr>
        <p:spPr>
          <a:xfrm>
            <a:off x="457200" y="1600200"/>
            <a:ext cx="8229600" cy="4525963"/>
          </a:xfrm>
          <a:prstGeom prst="rect">
            <a:avLst/>
          </a:prstGeom>
        </p:spPr>
        <p:txBody>
          <a:bodyPr>
            <a:normAutofit fontScale="100000" lnSpcReduction="0"/>
          </a:bodyPr>
          <a:lstStyle/>
          <a:p>
            <a:pPr>
              <a:buChar char="•"/>
              <a:defRPr>
                <a:latin typeface="Times New Roman"/>
                <a:ea typeface="Times New Roman"/>
                <a:cs typeface="Times New Roman"/>
                <a:sym typeface="Times New Roman"/>
              </a:defRPr>
            </a:pPr>
            <a:r>
              <a:t>Kiekvienas gestas turi būti pagrįstas.</a:t>
            </a:r>
          </a:p>
          <a:p>
            <a:pPr>
              <a:buChar char="•"/>
              <a:defRPr>
                <a:latin typeface="Times New Roman"/>
                <a:ea typeface="Times New Roman"/>
                <a:cs typeface="Times New Roman"/>
                <a:sym typeface="Times New Roman"/>
              </a:defRPr>
            </a:pPr>
            <a:r>
              <a:t>Nuolat rankomis mojuojantis oratorius –  menkos kultūros požymis.</a:t>
            </a:r>
          </a:p>
          <a:p>
            <a:pPr>
              <a:buChar char="•"/>
              <a:defRPr>
                <a:latin typeface="Times New Roman"/>
                <a:ea typeface="Times New Roman"/>
                <a:cs typeface="Times New Roman"/>
                <a:sym typeface="Times New Roman"/>
              </a:defRPr>
            </a:pPr>
            <a:r>
              <a:t>Jeigu nepasiseka minties išreikšti žodžiais, rankų gestais retai kada pavyks ją „nupiešti</a:t>
            </a:r>
            <a:r>
              <a:t>“</a:t>
            </a:r>
            <a:r>
              <a:t>.</a:t>
            </a:r>
          </a:p>
          <a:p>
            <a:pPr>
              <a:buChar char="•"/>
              <a:defRPr>
                <a:latin typeface="Times New Roman"/>
                <a:ea typeface="Times New Roman"/>
                <a:cs typeface="Times New Roman"/>
                <a:sym typeface="Times New Roman"/>
              </a:defRPr>
            </a:pPr>
            <a:r>
              <a:t>Geriau už gestus kalba veidas, ypač akys.</a:t>
            </a:r>
          </a:p>
          <a:p>
            <a:pPr>
              <a:buChar char="•"/>
              <a:defRPr>
                <a:latin typeface="Times New Roman"/>
                <a:ea typeface="Times New Roman"/>
                <a:cs typeface="Times New Roman"/>
                <a:sym typeface="Times New Roman"/>
              </a:defRPr>
            </a:pPr>
            <a:r>
              <a:t>Šypsena, tik, žinoma, ne dirbtinė. Kuo ji santūresnė, tuo paveikesnė.</a:t>
            </a:r>
          </a:p>
        </p:txBody>
      </p:sp>
      <p:sp>
        <p:nvSpPr>
          <p:cNvPr id="460" name="Text"/>
          <p:cNvSpPr txBox="1"/>
          <p:nvPr/>
        </p:nvSpPr>
        <p:spPr>
          <a:xfrm>
            <a:off x="457200" y="6245225"/>
            <a:ext cx="2133600" cy="294640"/>
          </a:xfrm>
          <a:prstGeom prst="rect">
            <a:avLst/>
          </a:prstGeom>
          <a:ln w="12700">
            <a:miter lim="400000"/>
          </a:ln>
        </p:spPr>
        <p:txBody>
          <a:bodyPr lIns="45719" rIns="45719">
            <a:spAutoFit/>
          </a:bodyPr>
          <a:lstStyle/>
          <a:p>
            <a:pPr algn="ctr" defTabSz="457200">
              <a:defRPr i="1" sz="1400"/>
            </a:pPr>
          </a:p>
        </p:txBody>
      </p:sp>
      <p:sp>
        <p:nvSpPr>
          <p:cNvPr id="461"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r>
              <a:t>VU, Filologijos fakultetas</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Patarimai oratoriui"/>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r>
              <a:t>Patarimai oratoriui</a:t>
            </a:r>
          </a:p>
        </p:txBody>
      </p:sp>
      <p:sp>
        <p:nvSpPr>
          <p:cNvPr id="464" name="Gerai pasirenk. Apmąstyk argumentus už ir prieš.…"/>
          <p:cNvSpPr txBox="1"/>
          <p:nvPr>
            <p:ph type="body" idx="4294967295"/>
          </p:nvPr>
        </p:nvSpPr>
        <p:spPr>
          <a:xfrm>
            <a:off x="395287" y="1557337"/>
            <a:ext cx="8229601" cy="4525963"/>
          </a:xfrm>
          <a:prstGeom prst="rect">
            <a:avLst/>
          </a:prstGeom>
        </p:spPr>
        <p:txBody>
          <a:bodyPr>
            <a:normAutofit fontScale="100000" lnSpcReduction="0"/>
          </a:bodyPr>
          <a:lstStyle/>
          <a:p>
            <a:pPr>
              <a:buChar char="•"/>
              <a:defRPr>
                <a:latin typeface="Times New Roman"/>
                <a:ea typeface="Times New Roman"/>
                <a:cs typeface="Times New Roman"/>
                <a:sym typeface="Times New Roman"/>
              </a:defRPr>
            </a:pPr>
            <a:r>
              <a:t>Gerai pasirenk. Apmąstyk argumentus už ir prieš.</a:t>
            </a:r>
          </a:p>
          <a:p>
            <a:pPr>
              <a:buChar char="•"/>
              <a:defRPr>
                <a:latin typeface="Times New Roman"/>
                <a:ea typeface="Times New Roman"/>
                <a:cs typeface="Times New Roman"/>
                <a:sym typeface="Times New Roman"/>
              </a:defRPr>
            </a:pPr>
            <a:r>
              <a:t>Numatyk, kokie bus tavo klausytojai (jų lūkesčiai, interesai, tikslai, pažiūros, amžius, išsilavinimas).</a:t>
            </a:r>
          </a:p>
          <a:p>
            <a:pPr>
              <a:buChar char="•"/>
              <a:defRPr>
                <a:latin typeface="Times New Roman"/>
                <a:ea typeface="Times New Roman"/>
                <a:cs typeface="Times New Roman"/>
                <a:sym typeface="Times New Roman"/>
              </a:defRPr>
            </a:pPr>
            <a:r>
              <a:t>Galvoje turėk nuoseklų savo kalbos planą.</a:t>
            </a:r>
          </a:p>
          <a:p>
            <a:pPr>
              <a:buChar char="•"/>
              <a:defRPr>
                <a:latin typeface="Times New Roman"/>
                <a:ea typeface="Times New Roman"/>
                <a:cs typeface="Times New Roman"/>
                <a:sym typeface="Times New Roman"/>
              </a:defRPr>
            </a:pPr>
            <a:r>
              <a:t>Pasitikėk savo jėgomis, bet visiškai neatsipalaiduok.</a:t>
            </a:r>
          </a:p>
        </p:txBody>
      </p:sp>
      <p:sp>
        <p:nvSpPr>
          <p:cNvPr id="465" name="Text"/>
          <p:cNvSpPr txBox="1"/>
          <p:nvPr/>
        </p:nvSpPr>
        <p:spPr>
          <a:xfrm>
            <a:off x="457200" y="6245225"/>
            <a:ext cx="2133600" cy="294640"/>
          </a:xfrm>
          <a:prstGeom prst="rect">
            <a:avLst/>
          </a:prstGeom>
          <a:ln w="12700">
            <a:miter lim="400000"/>
          </a:ln>
        </p:spPr>
        <p:txBody>
          <a:bodyPr lIns="45719" rIns="45719">
            <a:spAutoFit/>
          </a:bodyPr>
          <a:lstStyle/>
          <a:p>
            <a:pPr algn="ctr" defTabSz="457200">
              <a:defRPr i="1" sz="1400"/>
            </a:pPr>
          </a:p>
        </p:txBody>
      </p:sp>
      <p:sp>
        <p:nvSpPr>
          <p:cNvPr id="466"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r>
              <a:t>VU, Filologijos fakultetas</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Patarimai oratoriui"/>
          <p:cNvSpPr txBox="1"/>
          <p:nvPr>
            <p:ph type="title" idx="4294967295"/>
          </p:nvPr>
        </p:nvSpPr>
        <p:spPr>
          <a:xfrm>
            <a:off x="1331912" y="274637"/>
            <a:ext cx="7354888" cy="1143001"/>
          </a:xfrm>
          <a:prstGeom prst="rect">
            <a:avLst/>
          </a:prstGeom>
        </p:spPr>
        <p:txBody>
          <a:bodyPr>
            <a:normAutofit fontScale="100000" lnSpcReduction="0"/>
          </a:bodyPr>
          <a:lstStyle>
            <a:lvl1pPr>
              <a:defRPr b="1">
                <a:latin typeface="Times New Roman"/>
                <a:ea typeface="Times New Roman"/>
                <a:cs typeface="Times New Roman"/>
                <a:sym typeface="Times New Roman"/>
              </a:defRPr>
            </a:lvl1pPr>
          </a:lstStyle>
          <a:p>
            <a:pPr/>
            <a:r>
              <a:t>Patarimai oratoriui</a:t>
            </a:r>
          </a:p>
        </p:txBody>
      </p:sp>
      <p:sp>
        <p:nvSpPr>
          <p:cNvPr id="469" name="Stenkis atsikratyti auditorijos baimės, bet ne kūrybinio jaudulio.…"/>
          <p:cNvSpPr txBox="1"/>
          <p:nvPr>
            <p:ph type="body" idx="4294967295"/>
          </p:nvPr>
        </p:nvSpPr>
        <p:spPr>
          <a:xfrm>
            <a:off x="457200" y="1600200"/>
            <a:ext cx="8229600" cy="4525963"/>
          </a:xfrm>
          <a:prstGeom prst="rect">
            <a:avLst/>
          </a:prstGeom>
        </p:spPr>
        <p:txBody>
          <a:bodyPr>
            <a:normAutofit fontScale="100000" lnSpcReduction="0"/>
          </a:bodyPr>
          <a:lstStyle/>
          <a:p>
            <a:pPr>
              <a:buChar char="•"/>
              <a:defRPr>
                <a:latin typeface="Times New Roman"/>
                <a:ea typeface="Times New Roman"/>
                <a:cs typeface="Times New Roman"/>
                <a:sym typeface="Times New Roman"/>
              </a:defRPr>
            </a:pPr>
            <a:r>
              <a:t>Stenkis atsikratyti auditorijos baimės, bet ne kūrybinio jaudulio.</a:t>
            </a:r>
          </a:p>
          <a:p>
            <a:pPr>
              <a:buChar char="•"/>
              <a:defRPr>
                <a:latin typeface="Times New Roman"/>
                <a:ea typeface="Times New Roman"/>
                <a:cs typeface="Times New Roman"/>
                <a:sym typeface="Times New Roman"/>
              </a:defRPr>
            </a:pPr>
            <a:r>
              <a:t>Kalbėk be popieriaus.</a:t>
            </a:r>
          </a:p>
          <a:p>
            <a:pPr>
              <a:buChar char="•"/>
              <a:defRPr>
                <a:latin typeface="Times New Roman"/>
                <a:ea typeface="Times New Roman"/>
                <a:cs typeface="Times New Roman"/>
                <a:sym typeface="Times New Roman"/>
              </a:defRPr>
            </a:pPr>
            <a:r>
              <a:t>Jausk ryšį su klausytojais: reaguok į jų nuotaikas, derinkis prie aplinkybių.</a:t>
            </a:r>
          </a:p>
          <a:p>
            <a:pPr>
              <a:buChar char="•"/>
              <a:defRPr>
                <a:latin typeface="Times New Roman"/>
                <a:ea typeface="Times New Roman"/>
                <a:cs typeface="Times New Roman"/>
                <a:sym typeface="Times New Roman"/>
              </a:defRPr>
            </a:pPr>
            <a:r>
              <a:t>Kalbėk aiškiai, taisyklingai ir suprantamai, ne bendromis frazėmis.</a:t>
            </a:r>
          </a:p>
        </p:txBody>
      </p:sp>
      <p:sp>
        <p:nvSpPr>
          <p:cNvPr id="470" name="Text"/>
          <p:cNvSpPr txBox="1"/>
          <p:nvPr/>
        </p:nvSpPr>
        <p:spPr>
          <a:xfrm>
            <a:off x="457200" y="6245225"/>
            <a:ext cx="2133600" cy="294640"/>
          </a:xfrm>
          <a:prstGeom prst="rect">
            <a:avLst/>
          </a:prstGeom>
          <a:ln w="12700">
            <a:miter lim="400000"/>
          </a:ln>
        </p:spPr>
        <p:txBody>
          <a:bodyPr lIns="45719" rIns="45719">
            <a:spAutoFit/>
          </a:bodyPr>
          <a:lstStyle/>
          <a:p>
            <a:pPr algn="ctr" defTabSz="457200">
              <a:defRPr i="1" sz="1400"/>
            </a:pPr>
          </a:p>
        </p:txBody>
      </p:sp>
      <p:sp>
        <p:nvSpPr>
          <p:cNvPr id="471" name="VU, Filologijos fakultetas"/>
          <p:cNvSpPr txBox="1"/>
          <p:nvPr/>
        </p:nvSpPr>
        <p:spPr>
          <a:xfrm>
            <a:off x="2771775" y="6245225"/>
            <a:ext cx="5903913" cy="29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defTabSz="457200">
              <a:defRPr i="1" sz="1400"/>
            </a:lvl1pPr>
          </a:lstStyle>
          <a:p>
            <a:pPr/>
            <a:r>
              <a:t>VU, Filologijos fakultetas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bevel/>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Garamond"/>
            <a:ea typeface="Garamond"/>
            <a:cs typeface="Garamond"/>
            <a:sym typeface="Garamon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bevel/>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Garamond"/>
            <a:ea typeface="Garamond"/>
            <a:cs typeface="Garamond"/>
            <a:sym typeface="Garamon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bevel/>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Garamond"/>
            <a:ea typeface="Garamond"/>
            <a:cs typeface="Garamond"/>
            <a:sym typeface="Garamon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bevel/>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Garamond"/>
            <a:ea typeface="Garamond"/>
            <a:cs typeface="Garamond"/>
            <a:sym typeface="Garamon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