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710" r:id="rId2"/>
  </p:sldMasterIdLst>
  <p:sldIdLst>
    <p:sldId id="256" r:id="rId3"/>
    <p:sldId id="326" r:id="rId4"/>
    <p:sldId id="297" r:id="rId5"/>
    <p:sldId id="265" r:id="rId6"/>
    <p:sldId id="299" r:id="rId7"/>
    <p:sldId id="321" r:id="rId8"/>
    <p:sldId id="298" r:id="rId9"/>
    <p:sldId id="335" r:id="rId10"/>
    <p:sldId id="300" r:id="rId11"/>
    <p:sldId id="301" r:id="rId12"/>
    <p:sldId id="325" r:id="rId13"/>
    <p:sldId id="324" r:id="rId14"/>
    <p:sldId id="304" r:id="rId15"/>
    <p:sldId id="328" r:id="rId16"/>
    <p:sldId id="329" r:id="rId17"/>
    <p:sldId id="336" r:id="rId18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5" clrIdx="0">
    <p:extLst>
      <p:ext uri="{19B8F6BF-5375-455C-9EA6-DF929625EA0E}">
        <p15:presenceInfo xmlns:p15="http://schemas.microsoft.com/office/powerpoint/2012/main" userId="ee1c20493f97e73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619"/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9" autoAdjust="0"/>
    <p:restoredTop sz="95673"/>
  </p:normalViewPr>
  <p:slideViewPr>
    <p:cSldViewPr snapToGrid="0">
      <p:cViewPr varScale="1">
        <p:scale>
          <a:sx n="61" d="100"/>
          <a:sy n="61" d="100"/>
        </p:scale>
        <p:origin x="84" y="1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9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26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80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21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9016" y="459481"/>
            <a:ext cx="3647137" cy="136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455" y="599440"/>
            <a:ext cx="3103721" cy="1162056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521776" y="3493564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466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449990"/>
            <a:ext cx="3672482" cy="137500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946098" y="2667741"/>
            <a:ext cx="1754297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47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1"/>
            <a:ext cx="2967867" cy="111119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58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088184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933499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inė skaidrė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96000" y="2869785"/>
            <a:ext cx="1410475" cy="134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96736" y="586110"/>
            <a:ext cx="2970720" cy="1112258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939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82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08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as ir paveikslėl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1314510"/>
            <a:ext cx="3576408" cy="14056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5050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755793"/>
            <a:ext cx="5332846" cy="37615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636548"/>
            <a:ext cx="4918075" cy="3574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3053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6750" y="2093595"/>
            <a:ext cx="8318500" cy="270700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035300" cy="934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104275" y="172449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409039" y="5038690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359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lis ir 3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075709"/>
            <a:ext cx="3193472" cy="3075854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6192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302204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963267" y="277309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14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s stulpel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1773528"/>
            <a:ext cx="3193472" cy="4323629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4630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286582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947645" y="1470919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271520" cy="853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0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un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9177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79177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6677068" y="160484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677068" y="3982283"/>
            <a:ext cx="425364" cy="1155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91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54725" y="1889760"/>
            <a:ext cx="5483860" cy="8331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6055360" y="3024493"/>
            <a:ext cx="5483225" cy="3345510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1"/>
              </a:buClr>
              <a:buSzPct val="108000"/>
              <a:buFont typeface="+mj-lt"/>
              <a:buAutoNum type="arabicPeriod"/>
              <a:tabLst/>
              <a:defRPr/>
            </a:pPr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60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ktū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255" cy="42211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51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Click to edit Master title style</a:t>
            </a:r>
            <a:endParaRPr lang="en-US"/>
          </a:p>
        </p:txBody>
      </p:sp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100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5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veikslėlių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šraus turinio koliaž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857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3671" y="594653"/>
            <a:ext cx="3116505" cy="1166843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389255" y="3221287"/>
            <a:ext cx="5396345" cy="83312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PAVADINIMAS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5849598" y="2855328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02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/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eikslėli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1" y="1392063"/>
            <a:ext cx="6796209" cy="121692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6796088" cy="31788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3004" y="587486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9943144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r">
              <a:defRPr sz="9600" b="1">
                <a:solidFill>
                  <a:schemeClr val="tx1"/>
                </a:solidFill>
                <a:latin typeface="GT Walsheim" charset="0"/>
                <a:ea typeface="GT Walsheim" charset="0"/>
                <a:cs typeface="GT Walsheim" charset="0"/>
              </a:defRPr>
            </a:lvl1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yriaus pavadinima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76213" y="573364"/>
            <a:ext cx="1692421" cy="1410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6" r:id="rId2"/>
    <p:sldLayoutId id="2147483678" r:id="rId3"/>
    <p:sldLayoutId id="2147483683" r:id="rId4"/>
    <p:sldLayoutId id="2147483709" r:id="rId5"/>
    <p:sldLayoutId id="2147483654" r:id="rId6"/>
    <p:sldLayoutId id="2147483655" r:id="rId7"/>
    <p:sldLayoutId id="2147483680" r:id="rId8"/>
    <p:sldLayoutId id="2147483677" r:id="rId9"/>
    <p:sldLayoutId id="2147483656" r:id="rId10"/>
    <p:sldLayoutId id="2147483658" r:id="rId11"/>
    <p:sldLayoutId id="2147483684" r:id="rId12"/>
    <p:sldLayoutId id="2147483679" r:id="rId13"/>
    <p:sldLayoutId id="2147483685" r:id="rId14"/>
    <p:sldLayoutId id="2147483686" r:id="rId15"/>
    <p:sldLayoutId id="2147483730" r:id="rId16"/>
    <p:sldLayoutId id="2147483731" r:id="rId17"/>
    <p:sldLayoutId id="2147483734" r:id="rId18"/>
    <p:sldLayoutId id="2147483735" r:id="rId19"/>
    <p:sldLayoutId id="2147483659" r:id="rId20"/>
    <p:sldLayoutId id="2147483687" r:id="rId21"/>
    <p:sldLayoutId id="2147483688" r:id="rId22"/>
    <p:sldLayoutId id="214748368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163004" y="521818"/>
            <a:ext cx="1447800" cy="444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9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32" r:id="rId16"/>
    <p:sldLayoutId id="2147483733" r:id="rId17"/>
    <p:sldLayoutId id="2147483736" r:id="rId18"/>
    <p:sldLayoutId id="2147483737" r:id="rId19"/>
    <p:sldLayoutId id="2147483726" r:id="rId20"/>
    <p:sldLayoutId id="2147483727" r:id="rId21"/>
    <p:sldLayoutId id="2147483728" r:id="rId22"/>
    <p:sldLayoutId id="214748372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>
          <p15:clr>
            <a:srgbClr val="F26B43"/>
          </p15:clr>
        </p15:guide>
        <p15:guide id="2">
          <p15:clr>
            <a:srgbClr val="F26B43"/>
          </p15:clr>
        </p15:guide>
        <p15:guide id="3" pos="5768">
          <p15:clr>
            <a:srgbClr val="F26B43"/>
          </p15:clr>
        </p15:guide>
        <p15:guide id="4" pos="1912">
          <p15:clr>
            <a:srgbClr val="F26B43"/>
          </p15:clr>
        </p15:guide>
        <p15:guide id="5" pos="3840">
          <p15:clr>
            <a:srgbClr val="F26B43"/>
          </p15:clr>
        </p15:guide>
        <p15:guide id="6" pos="7680">
          <p15:clr>
            <a:srgbClr val="F26B43"/>
          </p15:clr>
        </p15:guide>
        <p15:guide id="7" orient="horz" pos="1434">
          <p15:clr>
            <a:srgbClr val="F26B43"/>
          </p15:clr>
        </p15:guide>
        <p15:guide id="8" orient="horz" pos="2886">
          <p15:clr>
            <a:srgbClr val="F26B43"/>
          </p15:clr>
        </p15:guide>
        <p15:guide id="9" orient="horz" pos="431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vu-lt.maps.arcgis.com/apps/instant/portfolio/index.html?appid=63431664f1a94dc7a789c3f7fb4327fa" TargetMode="Externa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5400" dirty="0"/>
              <a:t>Geografinės J. Apučio „Keleivio novelių“ vietos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BB0048-1214-08EC-FBB6-F2FBA7CDA866}"/>
              </a:ext>
            </a:extLst>
          </p:cNvPr>
          <p:cNvSpPr txBox="1"/>
          <p:nvPr/>
        </p:nvSpPr>
        <p:spPr>
          <a:xfrm>
            <a:off x="3813718" y="5750350"/>
            <a:ext cx="72030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dirty="0"/>
              <a:t>Sudarė Dovilė </a:t>
            </a:r>
            <a:r>
              <a:rPr lang="lt-LT" sz="2000" dirty="0" err="1" smtClean="0"/>
              <a:t>Gavelytė</a:t>
            </a:r>
            <a:r>
              <a:rPr lang="lt-LT" sz="2000" dirty="0" smtClean="0"/>
              <a:t>, </a:t>
            </a:r>
          </a:p>
          <a:p>
            <a:r>
              <a:rPr lang="lt-LT" sz="2000" dirty="0" smtClean="0"/>
              <a:t>Lietuvių </a:t>
            </a:r>
            <a:r>
              <a:rPr lang="lt-LT" sz="2000" dirty="0"/>
              <a:t>filologijos IV kurso studentė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5691" y="309402"/>
            <a:ext cx="10987548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„Keleivio novelių“ </a:t>
            </a:r>
            <a:r>
              <a:rPr lang="lt-LT" sz="3200" dirty="0"/>
              <a:t>Europos</a:t>
            </a:r>
            <a:r>
              <a:rPr lang="lt-LT" sz="3200" b="0" dirty="0"/>
              <a:t> vietos pagal paminėjimų </a:t>
            </a:r>
            <a:r>
              <a:rPr lang="lt-LT" sz="3200" b="0" dirty="0" smtClean="0"/>
              <a:t>dažnį</a:t>
            </a:r>
            <a:endParaRPr lang="en-US" sz="32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1092" y="825566"/>
            <a:ext cx="4489816" cy="57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94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6715" y="305383"/>
            <a:ext cx="11312012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„Keleivio novelių“ </a:t>
            </a:r>
            <a:r>
              <a:rPr lang="lt-LT" sz="3200" dirty="0"/>
              <a:t>pasaulio</a:t>
            </a:r>
            <a:r>
              <a:rPr lang="lt-LT" sz="3200" b="0" dirty="0"/>
              <a:t> vietos pagal </a:t>
            </a:r>
            <a:r>
              <a:rPr lang="lt-LT" sz="3200" b="0" dirty="0"/>
              <a:t>paminėjimų </a:t>
            </a:r>
            <a:r>
              <a:rPr lang="lt-LT" sz="3200" b="0" dirty="0" smtClean="0"/>
              <a:t>dažnį</a:t>
            </a:r>
            <a:endParaRPr lang="en-US" sz="32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65124" y="872568"/>
            <a:ext cx="8221606" cy="5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91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0237DF-79E7-EF37-53FE-87F35082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715700"/>
          </a:xfrm>
        </p:spPr>
        <p:txBody>
          <a:bodyPr>
            <a:normAutofit fontScale="90000"/>
          </a:bodyPr>
          <a:lstStyle/>
          <a:p>
            <a:r>
              <a:rPr lang="lt-LT" b="0" dirty="0"/>
              <a:t>Vietų skirstymas pagal paminėjimo </a:t>
            </a:r>
            <a:r>
              <a:rPr lang="lt-LT" dirty="0"/>
              <a:t>tipą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29661-F3F7-8499-76AB-59F9064884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197510"/>
            <a:ext cx="9787759" cy="3912345"/>
          </a:xfrm>
        </p:spPr>
        <p:txBody>
          <a:bodyPr>
            <a:normAutofit/>
          </a:bodyPr>
          <a:lstStyle/>
          <a:p>
            <a:r>
              <a:rPr lang="lt-LT" sz="2400" dirty="0"/>
              <a:t>Žemėlapiuose išskirti trys vietų tipai: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/>
              <a:t>Veiksmo vietos.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/>
              <a:t>Įsivaizduojamos vietos, su kuriomis veikėjai tiesiogiai nesąveikauja. Šios vietos apmąstomos kultūriniame kontekste arba paminėtos novelės pavadinime.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t-LT" sz="2400" dirty="0"/>
              <a:t>Didelį plotą apimančios </a:t>
            </a:r>
            <a:r>
              <a:rPr lang="lt-LT" sz="2400" dirty="0" smtClean="0"/>
              <a:t>teritorijos, pvz., Lietuva, Dzūkija ir kt.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3505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440" y="282191"/>
            <a:ext cx="11341508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2800" b="0" dirty="0"/>
              <a:t>„Keleivio novelių“ </a:t>
            </a:r>
            <a:r>
              <a:rPr lang="lt-LT" sz="2800" dirty="0"/>
              <a:t>Lietuvos</a:t>
            </a:r>
            <a:r>
              <a:rPr lang="lt-LT" sz="2800" b="0" dirty="0"/>
              <a:t> vietos, išskirtos pagal tipus </a:t>
            </a: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8788" y="811091"/>
            <a:ext cx="7214259" cy="549331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269A7B-00CD-327C-CCB2-C38B67CAB0D1}"/>
              </a:ext>
            </a:extLst>
          </p:cNvPr>
          <p:cNvSpPr/>
          <p:nvPr/>
        </p:nvSpPr>
        <p:spPr>
          <a:xfrm>
            <a:off x="857838" y="4255613"/>
            <a:ext cx="4079507" cy="15135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41644F-1703-D46F-BEBB-5DBBAE9C7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68" y="5342775"/>
            <a:ext cx="204473" cy="342400"/>
          </a:xfrm>
          <a:prstGeom prst="rect">
            <a:avLst/>
          </a:prstGeom>
        </p:spPr>
      </p:pic>
      <p:pic>
        <p:nvPicPr>
          <p:cNvPr id="12" name="Picture 11" descr="A red circle with white dots&#10;&#10;Description automatically generated">
            <a:extLst>
              <a:ext uri="{FF2B5EF4-FFF2-40B4-BE49-F238E27FC236}">
                <a16:creationId xmlns:a16="http://schemas.microsoft.com/office/drawing/2014/main" id="{BD56F23D-D955-A9CC-48B4-30C21BA9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431" l="7759" r="89655">
                        <a14:foregroundMark x1="89655" y1="45528" x2="89655" y2="45528"/>
                        <a14:foregroundMark x1="7759" y1="47154" x2="7759" y2="47154"/>
                        <a14:foregroundMark x1="47414" y1="86179" x2="47414" y2="86179"/>
                        <a14:foregroundMark x1="48276" y1="88618" x2="48276" y2="88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69" y="4306744"/>
            <a:ext cx="251872" cy="267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873AAD-EEA2-339F-2D4A-D21C22131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342" y="4775555"/>
            <a:ext cx="335594" cy="304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0CC99E-30A5-35A5-AC79-FB965F1F5B78}"/>
              </a:ext>
            </a:extLst>
          </p:cNvPr>
          <p:cNvSpPr txBox="1"/>
          <p:nvPr/>
        </p:nvSpPr>
        <p:spPr>
          <a:xfrm>
            <a:off x="1263528" y="4255613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veiksmo vietos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DB8B18-A876-9E89-2951-245D879EB130}"/>
              </a:ext>
            </a:extLst>
          </p:cNvPr>
          <p:cNvSpPr txBox="1"/>
          <p:nvPr/>
        </p:nvSpPr>
        <p:spPr>
          <a:xfrm>
            <a:off x="1217941" y="4674146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įsivaizduojamos arba pavadinime</a:t>
            </a:r>
          </a:p>
          <a:p>
            <a:r>
              <a:rPr lang="lt-LT" dirty="0"/>
              <a:t>   paminėtos vietos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F2103-ABA6-94B8-D654-F5932BFC0993}"/>
              </a:ext>
            </a:extLst>
          </p:cNvPr>
          <p:cNvSpPr txBox="1"/>
          <p:nvPr/>
        </p:nvSpPr>
        <p:spPr>
          <a:xfrm>
            <a:off x="1217941" y="5329309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paminėtos teritorijos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31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5188" y="324629"/>
            <a:ext cx="10854812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2800" b="0" dirty="0"/>
              <a:t>„Keleivio novelių“ </a:t>
            </a:r>
            <a:r>
              <a:rPr lang="lt-LT" sz="2800" dirty="0"/>
              <a:t>Europos</a:t>
            </a:r>
            <a:r>
              <a:rPr lang="lt-LT" sz="2800" b="0" dirty="0"/>
              <a:t> vietos, išskirtos pagal tipus </a:t>
            </a: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2882" y="823245"/>
            <a:ext cx="5726235" cy="566021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269A7B-00CD-327C-CCB2-C38B67CAB0D1}"/>
              </a:ext>
            </a:extLst>
          </p:cNvPr>
          <p:cNvSpPr/>
          <p:nvPr/>
        </p:nvSpPr>
        <p:spPr>
          <a:xfrm>
            <a:off x="7979221" y="3899101"/>
            <a:ext cx="4079507" cy="15135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41644F-1703-D46F-BEBB-5DBBAE9C7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7" y="5014175"/>
            <a:ext cx="204473" cy="342400"/>
          </a:xfrm>
          <a:prstGeom prst="rect">
            <a:avLst/>
          </a:prstGeom>
        </p:spPr>
      </p:pic>
      <p:pic>
        <p:nvPicPr>
          <p:cNvPr id="12" name="Picture 11" descr="A red circle with white dots&#10;&#10;Description automatically generated">
            <a:extLst>
              <a:ext uri="{FF2B5EF4-FFF2-40B4-BE49-F238E27FC236}">
                <a16:creationId xmlns:a16="http://schemas.microsoft.com/office/drawing/2014/main" id="{BD56F23D-D955-A9CC-48B4-30C21BA9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431" l="7759" r="89655">
                        <a14:foregroundMark x1="89655" y1="45528" x2="89655" y2="45528"/>
                        <a14:foregroundMark x1="7759" y1="47154" x2="7759" y2="47154"/>
                        <a14:foregroundMark x1="47414" y1="86179" x2="47414" y2="86179"/>
                        <a14:foregroundMark x1="48276" y1="88618" x2="48276" y2="88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48" y="4031969"/>
            <a:ext cx="251872" cy="267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873AAD-EEA2-339F-2D4A-D21C22131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5286" y="4460492"/>
            <a:ext cx="335594" cy="304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0CC99E-30A5-35A5-AC79-FB965F1F5B78}"/>
              </a:ext>
            </a:extLst>
          </p:cNvPr>
          <p:cNvSpPr txBox="1"/>
          <p:nvPr/>
        </p:nvSpPr>
        <p:spPr>
          <a:xfrm>
            <a:off x="8294532" y="4001405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 – veiksmo vietos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DB8B18-A876-9E89-2951-245D879EB130}"/>
              </a:ext>
            </a:extLst>
          </p:cNvPr>
          <p:cNvSpPr txBox="1"/>
          <p:nvPr/>
        </p:nvSpPr>
        <p:spPr>
          <a:xfrm>
            <a:off x="8320666" y="4397669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įsivaizduojamos arba pavadinime</a:t>
            </a:r>
          </a:p>
          <a:p>
            <a:r>
              <a:rPr lang="lt-LT" dirty="0"/>
              <a:t>   paminėtos vietos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F2103-ABA6-94B8-D654-F5932BFC0993}"/>
              </a:ext>
            </a:extLst>
          </p:cNvPr>
          <p:cNvSpPr txBox="1"/>
          <p:nvPr/>
        </p:nvSpPr>
        <p:spPr>
          <a:xfrm>
            <a:off x="8335320" y="4987243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paminėtos teritorijos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80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440" y="282908"/>
            <a:ext cx="11503741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2800" b="0" dirty="0"/>
              <a:t>„Keleivio novelių“ </a:t>
            </a:r>
            <a:r>
              <a:rPr lang="lt-LT" sz="2800" dirty="0"/>
              <a:t>pasaulio</a:t>
            </a:r>
            <a:r>
              <a:rPr lang="lt-LT" sz="2800" b="0" dirty="0"/>
              <a:t> vietos, išskirtos pagal tipus </a:t>
            </a: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2946" y="900447"/>
            <a:ext cx="8306202" cy="56286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269A7B-00CD-327C-CCB2-C38B67CAB0D1}"/>
              </a:ext>
            </a:extLst>
          </p:cNvPr>
          <p:cNvSpPr/>
          <p:nvPr/>
        </p:nvSpPr>
        <p:spPr>
          <a:xfrm>
            <a:off x="7795966" y="1592410"/>
            <a:ext cx="4079507" cy="15135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41644F-1703-D46F-BEBB-5DBBAE9C7B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79" y="2610615"/>
            <a:ext cx="204473" cy="342400"/>
          </a:xfrm>
          <a:prstGeom prst="rect">
            <a:avLst/>
          </a:prstGeom>
        </p:spPr>
      </p:pic>
      <p:pic>
        <p:nvPicPr>
          <p:cNvPr id="12" name="Picture 11" descr="A red circle with white dots&#10;&#10;Description automatically generated">
            <a:extLst>
              <a:ext uri="{FF2B5EF4-FFF2-40B4-BE49-F238E27FC236}">
                <a16:creationId xmlns:a16="http://schemas.microsoft.com/office/drawing/2014/main" id="{BD56F23D-D955-A9CC-48B4-30C21BA976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6" b="89431" l="7759" r="89655">
                        <a14:foregroundMark x1="89655" y1="45528" x2="89655" y2="45528"/>
                        <a14:foregroundMark x1="7759" y1="47154" x2="7759" y2="47154"/>
                        <a14:foregroundMark x1="47414" y1="86179" x2="47414" y2="86179"/>
                        <a14:foregroundMark x1="48276" y1="88618" x2="48276" y2="88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53" y="1777232"/>
            <a:ext cx="251872" cy="267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873AAD-EEA2-339F-2D4A-D21C221319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1418" y="2157335"/>
            <a:ext cx="335594" cy="304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0CC99E-30A5-35A5-AC79-FB965F1F5B78}"/>
              </a:ext>
            </a:extLst>
          </p:cNvPr>
          <p:cNvSpPr txBox="1"/>
          <p:nvPr/>
        </p:nvSpPr>
        <p:spPr>
          <a:xfrm>
            <a:off x="8117563" y="1726101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veiksmo vietos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DB8B18-A876-9E89-2951-245D879EB130}"/>
              </a:ext>
            </a:extLst>
          </p:cNvPr>
          <p:cNvSpPr txBox="1"/>
          <p:nvPr/>
        </p:nvSpPr>
        <p:spPr>
          <a:xfrm>
            <a:off x="8131452" y="2067764"/>
            <a:ext cx="3775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įsivaizduojamos arba pavadinime</a:t>
            </a:r>
          </a:p>
          <a:p>
            <a:r>
              <a:rPr lang="lt-LT" dirty="0"/>
              <a:t>   paminėtos vietos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F2103-ABA6-94B8-D654-F5932BFC0993}"/>
              </a:ext>
            </a:extLst>
          </p:cNvPr>
          <p:cNvSpPr txBox="1"/>
          <p:nvPr/>
        </p:nvSpPr>
        <p:spPr>
          <a:xfrm>
            <a:off x="8131452" y="2599189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– paminėtos teritorijos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588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2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40FA09-C2D1-631C-40D7-A897D6F5C5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199" y="1386347"/>
            <a:ext cx="10635763" cy="472350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J. Apučio novelių rinkinyje „Keleivio novelės“ yra </a:t>
            </a:r>
            <a:r>
              <a:rPr lang="lt-LT" sz="2400" b="1" dirty="0"/>
              <a:t>123</a:t>
            </a:r>
            <a:r>
              <a:rPr lang="lt-LT" sz="2400" dirty="0"/>
              <a:t> vietų paminėjimai.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Jie vartojami 17-oje iš visų 22 rinkinio novelių (72,7 %).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t-LT" sz="2400" dirty="0"/>
              <a:t>Bent po vieną kartą paminėtos 70 skirtingų geografinių vietų.</a:t>
            </a:r>
          </a:p>
          <a:p>
            <a:endParaRPr lang="lt-LT" dirty="0"/>
          </a:p>
          <a:p>
            <a:r>
              <a:rPr lang="lt-LT" sz="2400" dirty="0"/>
              <a:t>Interaktyvaus </a:t>
            </a:r>
            <a:r>
              <a:rPr lang="lt-LT" sz="2400" b="1" dirty="0"/>
              <a:t>žemėlapio</a:t>
            </a:r>
            <a:r>
              <a:rPr lang="lt-LT" sz="2400" dirty="0"/>
              <a:t> su informacija apie kiekvieną paminėjimą nuoroda: </a:t>
            </a:r>
            <a:endParaRPr lang="lt-LT" sz="2400" dirty="0" smtClean="0"/>
          </a:p>
          <a:p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://vu-lt.maps.arcgis.com/apps/instant/portfolio/index.html?appid=63431664f1a94dc7a789c3f7fb4327fa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5622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DD2B1C3-85DB-5EB2-B29F-72B190A5A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8145"/>
            <a:ext cx="9053945" cy="564461"/>
          </a:xfrm>
        </p:spPr>
        <p:txBody>
          <a:bodyPr>
            <a:noAutofit/>
          </a:bodyPr>
          <a:lstStyle/>
          <a:p>
            <a:r>
              <a:rPr lang="lt-LT" sz="3200" dirty="0"/>
              <a:t>Dažniausiai</a:t>
            </a:r>
            <a:r>
              <a:rPr lang="lt-LT" sz="3200" b="0" dirty="0"/>
              <a:t> J. Apučio minimi vietų pavadinimai</a:t>
            </a:r>
            <a:endParaRPr lang="en-US" sz="3200" b="0" dirty="0"/>
          </a:p>
        </p:txBody>
      </p:sp>
      <p:pic>
        <p:nvPicPr>
          <p:cNvPr id="4" name="Picture 3" descr="A close up of words&#10;&#10;Description automatically generated">
            <a:extLst>
              <a:ext uri="{FF2B5EF4-FFF2-40B4-BE49-F238E27FC236}">
                <a16:creationId xmlns:a16="http://schemas.microsoft.com/office/drawing/2014/main" id="{46A171BF-1090-1EB3-3E1F-A0E39A715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72" y="1408471"/>
            <a:ext cx="11064656" cy="444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03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440" y="311978"/>
            <a:ext cx="11135032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„Keleivio novelėse“ paminėtos </a:t>
            </a:r>
            <a:r>
              <a:rPr lang="lt-LT" sz="3200" dirty="0"/>
              <a:t>Lietuvos</a:t>
            </a:r>
            <a:r>
              <a:rPr lang="lt-LT" sz="3200" b="0" dirty="0"/>
              <a:t> vietos</a:t>
            </a:r>
            <a:endParaRPr lang="en-US" sz="32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803" y="1067213"/>
            <a:ext cx="7092393" cy="54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949" y="210924"/>
            <a:ext cx="11194026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2800" b="0" dirty="0"/>
              <a:t>„Keleivio novelėse“ paminėtos vietos netoli </a:t>
            </a:r>
            <a:r>
              <a:rPr lang="lt-LT" sz="2800" dirty="0"/>
              <a:t>Nemakščių</a:t>
            </a:r>
            <a:r>
              <a:rPr lang="lt-LT" sz="2800" b="0" dirty="0"/>
              <a:t> miestelio</a:t>
            </a:r>
            <a:endParaRPr lang="en-US" sz="28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6134" y="681405"/>
            <a:ext cx="8859732" cy="49351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1085BF-CFED-E88D-1387-61E880862652}"/>
              </a:ext>
            </a:extLst>
          </p:cNvPr>
          <p:cNvSpPr txBox="1"/>
          <p:nvPr/>
        </p:nvSpPr>
        <p:spPr>
          <a:xfrm>
            <a:off x="787271" y="6087042"/>
            <a:ext cx="925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/>
              <a:t>J. Aputis gimė </a:t>
            </a:r>
            <a:r>
              <a:rPr lang="lt-LT" dirty="0" smtClean="0"/>
              <a:t>1936 m. birželio 8 d. Balčiuose, Nemakščių seniūnijoje (Raseinių rajonas).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77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5188" y="324046"/>
            <a:ext cx="11120283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„Keleivio novelėse“ paminėtos </a:t>
            </a:r>
            <a:r>
              <a:rPr lang="lt-LT" sz="3200" dirty="0"/>
              <a:t>Europos</a:t>
            </a:r>
            <a:r>
              <a:rPr lang="lt-LT" sz="3200" b="0" dirty="0"/>
              <a:t> vietos</a:t>
            </a:r>
            <a:endParaRPr lang="en-US" sz="32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8224" y="853963"/>
            <a:ext cx="5675551" cy="567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28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439" y="299877"/>
            <a:ext cx="10884309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„Keleivio novelėse“ paminėtos </a:t>
            </a:r>
            <a:r>
              <a:rPr lang="lt-LT" sz="3200" dirty="0"/>
              <a:t>pasaulio</a:t>
            </a:r>
            <a:r>
              <a:rPr lang="lt-LT" sz="3200" b="0" dirty="0"/>
              <a:t> vietos </a:t>
            </a:r>
            <a:endParaRPr lang="en-US" sz="32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835" y="1007391"/>
            <a:ext cx="8618056" cy="58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15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17FD-809A-8CAE-91A9-93A05F11B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730448"/>
          </a:xfrm>
        </p:spPr>
        <p:txBody>
          <a:bodyPr>
            <a:normAutofit/>
          </a:bodyPr>
          <a:lstStyle/>
          <a:p>
            <a:r>
              <a:rPr lang="lt-LT" b="0" dirty="0"/>
              <a:t>Vietų paminėjimai pagal </a:t>
            </a:r>
            <a:r>
              <a:rPr lang="lt-LT" dirty="0" smtClean="0"/>
              <a:t>dažnį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57D2D-6E20-8A32-F9CC-A6563A709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212257"/>
            <a:ext cx="9053945" cy="3897597"/>
          </a:xfrm>
        </p:spPr>
        <p:txBody>
          <a:bodyPr>
            <a:normAutofit/>
          </a:bodyPr>
          <a:lstStyle/>
          <a:p>
            <a:r>
              <a:rPr lang="lt-LT" sz="2400" dirty="0"/>
              <a:t>Daugiausia kartų paminėta: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 err="1"/>
              <a:t>Balčia</a:t>
            </a:r>
            <a:r>
              <a:rPr lang="lt-LT" sz="2400" dirty="0"/>
              <a:t> (15 paminėjimų),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Vilnius (9),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Šešuvis (7),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Lietuva (5),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Kaunas (4),</a:t>
            </a:r>
          </a:p>
          <a:p>
            <a:pPr marL="457200" indent="-457200">
              <a:buFont typeface="+mj-lt"/>
              <a:buAutoNum type="arabicPeriod"/>
            </a:pPr>
            <a:r>
              <a:rPr lang="lt-LT" sz="2400" dirty="0"/>
              <a:t>Merkinė (4)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2973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0440" y="254476"/>
            <a:ext cx="11179276" cy="877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lt-LT" sz="3200" b="0" dirty="0"/>
              <a:t>„Keleivio novelių“ </a:t>
            </a:r>
            <a:r>
              <a:rPr lang="en-US" sz="3200" dirty="0" err="1"/>
              <a:t>Lietuvos</a:t>
            </a:r>
            <a:r>
              <a:rPr lang="en-US" sz="3200" b="0" dirty="0"/>
              <a:t> </a:t>
            </a:r>
            <a:r>
              <a:rPr lang="en-US" sz="3200" b="0" dirty="0" err="1"/>
              <a:t>vietos</a:t>
            </a:r>
            <a:r>
              <a:rPr lang="en-US" sz="3200" b="0" dirty="0"/>
              <a:t> </a:t>
            </a:r>
            <a:r>
              <a:rPr lang="en-US" sz="3200" b="0" dirty="0" err="1"/>
              <a:t>pagal</a:t>
            </a:r>
            <a:r>
              <a:rPr lang="en-US" sz="3200" b="0" dirty="0"/>
              <a:t> </a:t>
            </a:r>
            <a:r>
              <a:rPr lang="lt-LT" sz="3200" b="0" dirty="0"/>
              <a:t>paminėjimų </a:t>
            </a:r>
            <a:r>
              <a:rPr lang="lt-LT" sz="3200" b="0" dirty="0" smtClean="0"/>
              <a:t>dažnį</a:t>
            </a:r>
            <a:endParaRPr lang="en-US" sz="32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7A0710-7ACB-97DA-B15E-1260F8D41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8005" y="823681"/>
            <a:ext cx="7655989" cy="577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832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VU">
      <a:dk1>
        <a:srgbClr val="7A003B"/>
      </a:dk1>
      <a:lt1>
        <a:srgbClr val="FFFFFF"/>
      </a:lt1>
      <a:dk2>
        <a:srgbClr val="7A003B"/>
      </a:dk2>
      <a:lt2>
        <a:srgbClr val="FEFFFE"/>
      </a:lt2>
      <a:accent1>
        <a:srgbClr val="E03357"/>
      </a:accent1>
      <a:accent2>
        <a:srgbClr val="E2E3E2"/>
      </a:accent2>
      <a:accent3>
        <a:srgbClr val="3B3C3A"/>
      </a:accent3>
      <a:accent4>
        <a:srgbClr val="989998"/>
      </a:accent4>
      <a:accent5>
        <a:srgbClr val="D5D5D5"/>
      </a:accent5>
      <a:accent6>
        <a:srgbClr val="797979"/>
      </a:accent6>
      <a:hlink>
        <a:srgbClr val="E03357"/>
      </a:hlink>
      <a:folHlink>
        <a:srgbClr val="E2E3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12935</TotalTime>
  <Words>297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GT Walsheim</vt:lpstr>
      <vt:lpstr>Custom Design</vt:lpstr>
      <vt:lpstr>1_Custom Design</vt:lpstr>
      <vt:lpstr>Geografinės J. Apučio „Keleivio novelių“ vietos</vt:lpstr>
      <vt:lpstr>PowerPoint Presentation</vt:lpstr>
      <vt:lpstr>Dažniausiai J. Apučio minimi vietų pavadinimai</vt:lpstr>
      <vt:lpstr>„Keleivio novelėse“ paminėtos Lietuvos vietos</vt:lpstr>
      <vt:lpstr>„Keleivio novelėse“ paminėtos vietos netoli Nemakščių miestelio</vt:lpstr>
      <vt:lpstr>„Keleivio novelėse“ paminėtos Europos vietos</vt:lpstr>
      <vt:lpstr>„Keleivio novelėse“ paminėtos pasaulio vietos </vt:lpstr>
      <vt:lpstr>Vietų paminėjimai pagal dažnį</vt:lpstr>
      <vt:lpstr>„Keleivio novelių“ Lietuvos vietos pagal paminėjimų dažnį</vt:lpstr>
      <vt:lpstr>„Keleivio novelių“ Europos vietos pagal paminėjimų dažnį</vt:lpstr>
      <vt:lpstr>„Keleivio novelių“ pasaulio vietos pagal paminėjimų dažnį</vt:lpstr>
      <vt:lpstr>Vietų skirstymas pagal paminėjimo tipą</vt:lpstr>
      <vt:lpstr>„Keleivio novelių“ Lietuvos vietos, išskirtos pagal tipus </vt:lpstr>
      <vt:lpstr>„Keleivio novelių“ Europos vietos, išskirtos pagal tipus </vt:lpstr>
      <vt:lpstr>„Keleivio novelių“ pasaulio vietos, išskirtos pagal tipus </vt:lpstr>
      <vt:lpstr>PowerPoint Presentation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Rokas Aleliūnas</dc:creator>
  <cp:lastModifiedBy>A</cp:lastModifiedBy>
  <cp:revision>280</cp:revision>
  <dcterms:created xsi:type="dcterms:W3CDTF">2017-06-28T06:49:28Z</dcterms:created>
  <dcterms:modified xsi:type="dcterms:W3CDTF">2023-09-05T04:48:46Z</dcterms:modified>
</cp:coreProperties>
</file>