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326" r:id="rId4"/>
    <p:sldId id="297" r:id="rId5"/>
    <p:sldId id="265" r:id="rId6"/>
    <p:sldId id="298" r:id="rId7"/>
    <p:sldId id="299" r:id="rId8"/>
    <p:sldId id="325" r:id="rId9"/>
    <p:sldId id="300" r:id="rId10"/>
    <p:sldId id="301" r:id="rId11"/>
    <p:sldId id="324" r:id="rId12"/>
    <p:sldId id="321" r:id="rId13"/>
    <p:sldId id="318" r:id="rId14"/>
    <p:sldId id="322" r:id="rId15"/>
    <p:sldId id="327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3" clrIdx="0">
    <p:extLst>
      <p:ext uri="{19B8F6BF-5375-455C-9EA6-DF929625EA0E}">
        <p15:presenceInfo xmlns:p15="http://schemas.microsoft.com/office/powerpoint/2012/main" userId="ee1c20493f97e7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  <a:srgbClr val="FF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5673"/>
  </p:normalViewPr>
  <p:slideViewPr>
    <p:cSldViewPr snapToGrid="0">
      <p:cViewPr varScale="1">
        <p:scale>
          <a:sx n="109" d="100"/>
          <a:sy n="109" d="100"/>
        </p:scale>
        <p:origin x="60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u-lt.maps.arcgis.com/apps/instant/portfolio/index.html?appid=17adf6ff7efc4bbea6f8c476cc080405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/>
              <a:t>Geografinės Maironio „Pavasario balsų“ vietos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B0048-1214-08EC-FBB6-F2FBA7CDA866}"/>
              </a:ext>
            </a:extLst>
          </p:cNvPr>
          <p:cNvSpPr txBox="1"/>
          <p:nvPr/>
        </p:nvSpPr>
        <p:spPr>
          <a:xfrm>
            <a:off x="3813719" y="5750350"/>
            <a:ext cx="700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Sudarė Dovilė Gavelytė, </a:t>
            </a:r>
          </a:p>
          <a:p>
            <a:r>
              <a:rPr lang="lt-LT" sz="2000" dirty="0"/>
              <a:t>Lietuvių filologijos IV kurso studentė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37DF-79E7-EF37-53FE-87F35082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715700"/>
          </a:xfrm>
        </p:spPr>
        <p:txBody>
          <a:bodyPr>
            <a:normAutofit fontScale="90000"/>
          </a:bodyPr>
          <a:lstStyle/>
          <a:p>
            <a:r>
              <a:rPr lang="lt-LT" b="0" dirty="0"/>
              <a:t>Vietų skirstymas pagal paminėjimo </a:t>
            </a:r>
            <a:r>
              <a:rPr lang="lt-LT" dirty="0"/>
              <a:t>tipą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29661-F3F7-8499-76AB-59F906488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97510"/>
            <a:ext cx="9053945" cy="3912345"/>
          </a:xfrm>
        </p:spPr>
        <p:txBody>
          <a:bodyPr>
            <a:normAutofit/>
          </a:bodyPr>
          <a:lstStyle/>
          <a:p>
            <a:r>
              <a:rPr lang="lt-LT" sz="2400" dirty="0"/>
              <a:t>Žemėlapiuose išskirti trys vietų tipai: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Veiksmo vietos arba vietos, kurias stebi eilėraščio subjektas.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Įsivaizduojamos vietos, su kuriomis subjektas tiesiogiai nesąveikauja. Šios vietos apmąstomos kultūriniame kontekste arba paminėtos eilėraščio pavadinime.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Didelį plotą apimančios teritorijos, pvz., Žemaitija</a:t>
            </a:r>
            <a:r>
              <a:rPr lang="lt-LT" sz="2400"/>
              <a:t>, Prūsija.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350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445" y="210924"/>
            <a:ext cx="11356259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Maironio </a:t>
            </a:r>
            <a:r>
              <a:rPr lang="lt-LT" sz="3200" dirty="0"/>
              <a:t>Lietuvos</a:t>
            </a:r>
            <a:r>
              <a:rPr lang="lt-LT" sz="3200" b="0" dirty="0"/>
              <a:t> vietos, išskirtos pagal tipus 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121" y="772777"/>
            <a:ext cx="7236258" cy="54940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269A7B-00CD-327C-CCB2-C38B67CAB0D1}"/>
              </a:ext>
            </a:extLst>
          </p:cNvPr>
          <p:cNvSpPr/>
          <p:nvPr/>
        </p:nvSpPr>
        <p:spPr>
          <a:xfrm>
            <a:off x="857838" y="4255613"/>
            <a:ext cx="4079507" cy="1513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644F-1703-D46F-BEBB-5DBBAE9C7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8" y="5342775"/>
            <a:ext cx="204473" cy="342400"/>
          </a:xfrm>
          <a:prstGeom prst="rect">
            <a:avLst/>
          </a:prstGeom>
        </p:spPr>
      </p:pic>
      <p:pic>
        <p:nvPicPr>
          <p:cNvPr id="12" name="Picture 11" descr="A red circle with white dots&#10;&#10;Description automatically generated">
            <a:extLst>
              <a:ext uri="{FF2B5EF4-FFF2-40B4-BE49-F238E27FC236}">
                <a16:creationId xmlns:a16="http://schemas.microsoft.com/office/drawing/2014/main" id="{BD56F23D-D955-A9CC-48B4-30C21BA9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431" l="7759" r="89655">
                        <a14:foregroundMark x1="89655" y1="45528" x2="89655" y2="45528"/>
                        <a14:foregroundMark x1="7759" y1="47154" x2="7759" y2="47154"/>
                        <a14:foregroundMark x1="47414" y1="86179" x2="47414" y2="86179"/>
                        <a14:foregroundMark x1="48276" y1="88618" x2="4827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9" y="4306744"/>
            <a:ext cx="251872" cy="26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73AAD-EEA2-339F-2D4A-D21C22131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028" y="4778900"/>
            <a:ext cx="294464" cy="267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CC99E-30A5-35A5-AC79-FB965F1F5B78}"/>
              </a:ext>
            </a:extLst>
          </p:cNvPr>
          <p:cNvSpPr txBox="1"/>
          <p:nvPr/>
        </p:nvSpPr>
        <p:spPr>
          <a:xfrm>
            <a:off x="1263528" y="425561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eil. subjekto matomos vietos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B8B18-A876-9E89-2951-245D879EB130}"/>
              </a:ext>
            </a:extLst>
          </p:cNvPr>
          <p:cNvSpPr txBox="1"/>
          <p:nvPr/>
        </p:nvSpPr>
        <p:spPr>
          <a:xfrm>
            <a:off x="1217941" y="467414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įsivaizduojamos arba pavadinime</a:t>
            </a:r>
          </a:p>
          <a:p>
            <a:r>
              <a:rPr lang="lt-LT" dirty="0"/>
              <a:t>   paminėtos vietos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F2103-ABA6-94B8-D654-F5932BFC0993}"/>
              </a:ext>
            </a:extLst>
          </p:cNvPr>
          <p:cNvSpPr txBox="1"/>
          <p:nvPr/>
        </p:nvSpPr>
        <p:spPr>
          <a:xfrm>
            <a:off x="1217941" y="532930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paminėtos teritorijos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5691" y="235670"/>
            <a:ext cx="11503741" cy="9754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Maironio </a:t>
            </a:r>
            <a:r>
              <a:rPr lang="lt-LT" sz="3200" dirty="0"/>
              <a:t>pasaulio</a:t>
            </a:r>
            <a:r>
              <a:rPr lang="lt-LT" sz="3200" b="0" dirty="0"/>
              <a:t> vietos, išskirtos pagal tipus 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90" y="768624"/>
            <a:ext cx="6861219" cy="58537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269A7B-00CD-327C-CCB2-C38B67CAB0D1}"/>
              </a:ext>
            </a:extLst>
          </p:cNvPr>
          <p:cNvSpPr/>
          <p:nvPr/>
        </p:nvSpPr>
        <p:spPr>
          <a:xfrm>
            <a:off x="7198668" y="4010518"/>
            <a:ext cx="4155059" cy="15984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644F-1703-D46F-BEBB-5DBBAE9C7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59" y="5126197"/>
            <a:ext cx="204473" cy="342400"/>
          </a:xfrm>
          <a:prstGeom prst="rect">
            <a:avLst/>
          </a:prstGeom>
        </p:spPr>
      </p:pic>
      <p:pic>
        <p:nvPicPr>
          <p:cNvPr id="12" name="Picture 11" descr="A red circle with white dots&#10;&#10;Description automatically generated">
            <a:extLst>
              <a:ext uri="{FF2B5EF4-FFF2-40B4-BE49-F238E27FC236}">
                <a16:creationId xmlns:a16="http://schemas.microsoft.com/office/drawing/2014/main" id="{BD56F23D-D955-A9CC-48B4-30C21BA9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431" l="7759" r="89655">
                        <a14:foregroundMark x1="89655" y1="45528" x2="89655" y2="45528"/>
                        <a14:foregroundMark x1="7759" y1="47154" x2="7759" y2="47154"/>
                        <a14:foregroundMark x1="47414" y1="86179" x2="47414" y2="86179"/>
                        <a14:foregroundMark x1="48276" y1="88618" x2="4827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63" y="4173208"/>
            <a:ext cx="251872" cy="26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73AAD-EEA2-339F-2D4A-D21C22131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105" y="4530145"/>
            <a:ext cx="333317" cy="3023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CC99E-30A5-35A5-AC79-FB965F1F5B78}"/>
              </a:ext>
            </a:extLst>
          </p:cNvPr>
          <p:cNvSpPr txBox="1"/>
          <p:nvPr/>
        </p:nvSpPr>
        <p:spPr>
          <a:xfrm>
            <a:off x="7578334" y="412207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eil. subjekto matomos vietos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B8B18-A876-9E89-2951-245D879EB130}"/>
              </a:ext>
            </a:extLst>
          </p:cNvPr>
          <p:cNvSpPr txBox="1"/>
          <p:nvPr/>
        </p:nvSpPr>
        <p:spPr>
          <a:xfrm>
            <a:off x="7578334" y="4479014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įsivaizduojamos arba eil. </a:t>
            </a:r>
          </a:p>
          <a:p>
            <a:r>
              <a:rPr lang="lt-LT" dirty="0"/>
              <a:t>   pavadinime paminėtos vietos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F2103-ABA6-94B8-D654-F5932BFC0993}"/>
              </a:ext>
            </a:extLst>
          </p:cNvPr>
          <p:cNvSpPr txBox="1"/>
          <p:nvPr/>
        </p:nvSpPr>
        <p:spPr>
          <a:xfrm>
            <a:off x="7578333" y="507810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paminėtos teritorijos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5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39" y="314619"/>
            <a:ext cx="11488993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Maironio poezijos </a:t>
            </a:r>
            <a:r>
              <a:rPr lang="lt-LT" sz="3200" dirty="0"/>
              <a:t>upės ir ežerai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8740" y="988880"/>
            <a:ext cx="7072389" cy="5436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B40D6-2D4B-64F7-EE8F-6832451E555C}"/>
              </a:ext>
            </a:extLst>
          </p:cNvPr>
          <p:cNvSpPr txBox="1"/>
          <p:nvPr/>
        </p:nvSpPr>
        <p:spPr>
          <a:xfrm>
            <a:off x="885371" y="5675086"/>
            <a:ext cx="6763390" cy="646331"/>
          </a:xfrm>
          <a:prstGeom prst="rect">
            <a:avLst/>
          </a:prstGeom>
          <a:solidFill>
            <a:schemeClr val="bg1"/>
          </a:solidFill>
          <a:ln>
            <a:solidFill>
              <a:srgbClr val="78003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lt-LT" dirty="0"/>
              <a:t>3 iš 5 dažniausiai Maironio vartojamų vietų pavadinimų – upės.</a:t>
            </a:r>
          </a:p>
          <a:p>
            <a:r>
              <a:rPr lang="lt-LT" dirty="0"/>
              <a:t>Poetas paminėjo 12 skirtingų </a:t>
            </a:r>
            <a:r>
              <a:rPr lang="lt-LT" dirty="0" err="1"/>
              <a:t>vandenvardžių</a:t>
            </a:r>
            <a:r>
              <a:rPr lang="lt-LT" dirty="0"/>
              <a:t> (52 paminėjimai</a:t>
            </a:r>
            <a:r>
              <a:rPr lang="lt-LT" dirty="0" smtClean="0"/>
              <a:t>).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640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0FA09-C2D1-631C-40D7-A897D6F5C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347"/>
            <a:ext cx="10389577" cy="47235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Maironio poezijos rinkinyje „Pavasario balsai“ yra </a:t>
            </a:r>
            <a:r>
              <a:rPr lang="lt-LT" sz="2400" b="1" dirty="0"/>
              <a:t>177</a:t>
            </a:r>
            <a:r>
              <a:rPr lang="lt-LT" sz="2400" dirty="0"/>
              <a:t> vietų paminėjimai.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Jie vartojami 38 eilėraščiuose iš 105 (27 %).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Bent po vieną kartą paminėtos 69 skirtingos geografinės vietos.</a:t>
            </a:r>
          </a:p>
          <a:p>
            <a:endParaRPr lang="lt-LT" dirty="0"/>
          </a:p>
          <a:p>
            <a:r>
              <a:rPr lang="lt-LT" sz="2400" dirty="0"/>
              <a:t>Interaktyvaus </a:t>
            </a:r>
            <a:r>
              <a:rPr lang="lt-LT" sz="2400" b="1" dirty="0"/>
              <a:t>žemėlapio</a:t>
            </a:r>
            <a:r>
              <a:rPr lang="lt-LT" sz="2400" dirty="0"/>
              <a:t> su informacija apie kiekvieną paminėjimą nuoroda: </a:t>
            </a:r>
            <a:r>
              <a:rPr lang="en-US" sz="2400" dirty="0">
                <a:hlinkClick r:id="rId2"/>
              </a:rPr>
              <a:t>https://vu-lt.maps.arcgis.com/apps/instant/portfolio/index.html?appid=17adf6ff7efc4bbea6f8c476cc080405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22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2B1C3-85DB-5EB2-B29F-72B190A5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9053945" cy="623455"/>
          </a:xfrm>
        </p:spPr>
        <p:txBody>
          <a:bodyPr>
            <a:noAutofit/>
          </a:bodyPr>
          <a:lstStyle/>
          <a:p>
            <a:r>
              <a:rPr lang="lt-LT" sz="3200" dirty="0"/>
              <a:t>Dažniausiai</a:t>
            </a:r>
            <a:r>
              <a:rPr lang="lt-LT" sz="3200" b="0" dirty="0"/>
              <a:t> Maironio minimi vietų pavadinimai</a:t>
            </a:r>
            <a:endParaRPr lang="en-US" sz="3200" b="0" dirty="0"/>
          </a:p>
        </p:txBody>
      </p: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6B67969E-26B3-EF97-73AA-768205D75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/>
          <a:stretch/>
        </p:blipFill>
        <p:spPr>
          <a:xfrm>
            <a:off x="906398" y="1371600"/>
            <a:ext cx="10379203" cy="4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39" y="210924"/>
            <a:ext cx="11385755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600" b="0" dirty="0"/>
              <a:t>Maironio paminėtos </a:t>
            </a:r>
            <a:r>
              <a:rPr lang="lt-LT" sz="3600" dirty="0"/>
              <a:t>Lietuvos</a:t>
            </a:r>
            <a:r>
              <a:rPr lang="lt-LT" sz="3600" b="0" dirty="0"/>
              <a:t> vietos</a:t>
            </a:r>
            <a:endParaRPr lang="en-US" sz="3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433" y="851433"/>
            <a:ext cx="7435133" cy="5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5187" y="210924"/>
            <a:ext cx="11223523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600" b="0" dirty="0"/>
              <a:t>Maironio paminėtos </a:t>
            </a:r>
            <a:r>
              <a:rPr lang="lt-LT" sz="3600" dirty="0"/>
              <a:t>pasaulio</a:t>
            </a:r>
            <a:r>
              <a:rPr lang="lt-LT" sz="3600" b="0" dirty="0"/>
              <a:t> vietos </a:t>
            </a:r>
            <a:endParaRPr lang="en-US" sz="3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730" y="939530"/>
            <a:ext cx="6810540" cy="5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943" y="210924"/>
            <a:ext cx="11400502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Eilėraščio „</a:t>
            </a:r>
            <a:r>
              <a:rPr lang="lt-LT" sz="3200" dirty="0"/>
              <a:t>Vakaras ant ežero keturių kantonų</a:t>
            </a:r>
            <a:r>
              <a:rPr lang="lt-LT" sz="3200" b="0" dirty="0"/>
              <a:t>“ vietos 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8199" y="785348"/>
            <a:ext cx="7595601" cy="58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B8275-6AAA-9B74-149D-015AA3A8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745197"/>
          </a:xfrm>
        </p:spPr>
        <p:txBody>
          <a:bodyPr/>
          <a:lstStyle/>
          <a:p>
            <a:r>
              <a:rPr lang="lt-LT" b="0" dirty="0"/>
              <a:t>Vietų paminėjimai pagal </a:t>
            </a:r>
            <a:r>
              <a:rPr lang="lt-LT" dirty="0" smtClean="0"/>
              <a:t>dažnį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AFCF2-7B20-0C92-76C5-8030E8FD5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227006"/>
            <a:ext cx="9053945" cy="3882849"/>
          </a:xfrm>
        </p:spPr>
        <p:txBody>
          <a:bodyPr>
            <a:normAutofit/>
          </a:bodyPr>
          <a:lstStyle/>
          <a:p>
            <a:r>
              <a:rPr lang="lt-LT" sz="2400" dirty="0"/>
              <a:t>Daugiausia kartų paminėta: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Lietuva (29 paminėjimai), 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Nemunas (13), 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Dubysa (9), 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Neris (7), 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Vilnius (6),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Dievytis (6).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88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942" y="266031"/>
            <a:ext cx="11488993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Maironio </a:t>
            </a:r>
            <a:r>
              <a:rPr lang="en-US" sz="3200" dirty="0" err="1"/>
              <a:t>Lietuvos</a:t>
            </a:r>
            <a:r>
              <a:rPr lang="en-US" sz="3200" b="0" dirty="0"/>
              <a:t> </a:t>
            </a:r>
            <a:r>
              <a:rPr lang="lt-LT" sz="3200" b="0" dirty="0"/>
              <a:t>vietos pagal paminėjimų </a:t>
            </a:r>
            <a:r>
              <a:rPr lang="lt-LT" sz="3200" b="0" dirty="0" smtClean="0"/>
              <a:t>dažnį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98" y="917038"/>
            <a:ext cx="7364602" cy="57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40" y="210924"/>
            <a:ext cx="11282516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600" b="0" dirty="0"/>
              <a:t>Maironio </a:t>
            </a:r>
            <a:r>
              <a:rPr lang="lt-LT" sz="3600" dirty="0"/>
              <a:t>pasaulio</a:t>
            </a:r>
            <a:r>
              <a:rPr lang="lt-LT" sz="3600" b="0" dirty="0"/>
              <a:t> vietos pagal paminėjimų </a:t>
            </a:r>
            <a:r>
              <a:rPr lang="lt-LT" sz="3600" b="0" dirty="0" smtClean="0"/>
              <a:t>dažnį</a:t>
            </a:r>
            <a:endParaRPr lang="en-US" sz="3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425" y="986945"/>
            <a:ext cx="6705150" cy="55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48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12816</TotalTime>
  <Words>250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GT Walsheim</vt:lpstr>
      <vt:lpstr>Custom Design</vt:lpstr>
      <vt:lpstr>1_Custom Design</vt:lpstr>
      <vt:lpstr>Geografinės Maironio „Pavasario balsų“ vietos</vt:lpstr>
      <vt:lpstr>PowerPoint Presentation</vt:lpstr>
      <vt:lpstr>Dažniausiai Maironio minimi vietų pavadinimai</vt:lpstr>
      <vt:lpstr>Maironio paminėtos Lietuvos vietos</vt:lpstr>
      <vt:lpstr>Maironio paminėtos pasaulio vietos </vt:lpstr>
      <vt:lpstr>Eilėraščio „Vakaras ant ežero keturių kantonų“ vietos </vt:lpstr>
      <vt:lpstr>Vietų paminėjimai pagal dažnį</vt:lpstr>
      <vt:lpstr>Maironio Lietuvos vietos pagal paminėjimų dažnį</vt:lpstr>
      <vt:lpstr>Maironio pasaulio vietos pagal paminėjimų dažnį</vt:lpstr>
      <vt:lpstr>Vietų skirstymas pagal paminėjimo tipą</vt:lpstr>
      <vt:lpstr>Maironio Lietuvos vietos, išskirtos pagal tipus </vt:lpstr>
      <vt:lpstr>Maironio pasaulio vietos, išskirtos pagal tipus </vt:lpstr>
      <vt:lpstr>Maironio poezijos upės ir ežerai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A</cp:lastModifiedBy>
  <cp:revision>247</cp:revision>
  <dcterms:created xsi:type="dcterms:W3CDTF">2017-06-28T06:49:28Z</dcterms:created>
  <dcterms:modified xsi:type="dcterms:W3CDTF">2023-09-05T04:52:05Z</dcterms:modified>
</cp:coreProperties>
</file>